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notesSlides/notesSlide1.xml" ContentType="application/vnd.openxmlformats-officedocument.presentationml.notesSlide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81" r:id="rId3"/>
    <p:sldId id="289" r:id="rId4"/>
    <p:sldId id="294" r:id="rId5"/>
    <p:sldId id="295" r:id="rId6"/>
    <p:sldId id="296" r:id="rId7"/>
    <p:sldId id="297" r:id="rId8"/>
    <p:sldId id="290" r:id="rId9"/>
    <p:sldId id="298" r:id="rId10"/>
    <p:sldId id="299" r:id="rId11"/>
    <p:sldId id="306" r:id="rId12"/>
    <p:sldId id="301" r:id="rId13"/>
    <p:sldId id="300" r:id="rId14"/>
    <p:sldId id="302" r:id="rId15"/>
    <p:sldId id="303" r:id="rId16"/>
    <p:sldId id="305" r:id="rId17"/>
    <p:sldId id="307" r:id="rId18"/>
    <p:sldId id="291" r:id="rId19"/>
    <p:sldId id="308" r:id="rId20"/>
    <p:sldId id="311" r:id="rId21"/>
    <p:sldId id="309" r:id="rId22"/>
    <p:sldId id="310" r:id="rId23"/>
    <p:sldId id="312" r:id="rId24"/>
    <p:sldId id="313" r:id="rId25"/>
    <p:sldId id="314" r:id="rId26"/>
    <p:sldId id="292" r:id="rId27"/>
    <p:sldId id="316" r:id="rId28"/>
    <p:sldId id="315" r:id="rId29"/>
    <p:sldId id="293" r:id="rId30"/>
    <p:sldId id="272" r:id="rId31"/>
  </p:sldIdLst>
  <p:sldSz cx="9144000" cy="5143500" type="screen16x9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ernando Lemos" initials="FC" lastIdx="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DDAF"/>
    <a:srgbClr val="1A4969"/>
    <a:srgbClr val="101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Style à thème 1 - Accentuation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82" autoAdjust="0"/>
    <p:restoredTop sz="90153" autoAdjust="0"/>
  </p:normalViewPr>
  <p:slideViewPr>
    <p:cSldViewPr>
      <p:cViewPr varScale="1">
        <p:scale>
          <a:sx n="187" d="100"/>
          <a:sy n="187" d="100"/>
        </p:scale>
        <p:origin x="-784" y="-10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6" d="100"/>
          <a:sy n="136" d="100"/>
        </p:scale>
        <p:origin x="2688" y="216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interSettings" Target="printerSettings/printerSettings1.bin"/><Relationship Id="rId35" Type="http://schemas.openxmlformats.org/officeDocument/2006/relationships/commentAuthors" Target="commentAuthors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23343-2D94-AE42-A477-35B12392049F}" type="datetimeFigureOut">
              <a:rPr lang="en-US" smtClean="0"/>
              <a:t>20/02/18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D354F2-4247-034B-B917-EB26D67DA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134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5659" cy="496411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5" y="1"/>
            <a:ext cx="2945659" cy="496411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845E0EB-738A-4B3F-AB45-1CE879A05060}" type="datetimeFigureOut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4538"/>
            <a:ext cx="661987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9430092"/>
            <a:ext cx="2945659" cy="496411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5" y="9430092"/>
            <a:ext cx="2945659" cy="496411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EE8C6D2-1AB8-4E88-B30E-9E29297A0D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884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E8C6D2-1AB8-4E88-B30E-9E29297A0DAD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4" Type="http://schemas.openxmlformats.org/officeDocument/2006/relationships/tags" Target="../tags/tag9.xml"/><Relationship Id="rId5" Type="http://schemas.openxmlformats.org/officeDocument/2006/relationships/tags" Target="../tags/tag10.xml"/><Relationship Id="rId6" Type="http://schemas.openxmlformats.org/officeDocument/2006/relationships/tags" Target="../tags/tag11.xml"/><Relationship Id="rId7" Type="http://schemas.openxmlformats.org/officeDocument/2006/relationships/tags" Target="../tags/tag12.xml"/><Relationship Id="rId8" Type="http://schemas.openxmlformats.org/officeDocument/2006/relationships/tags" Target="../tags/tag13.xml"/><Relationship Id="rId9" Type="http://schemas.openxmlformats.org/officeDocument/2006/relationships/tags" Target="../tags/tag14.xml"/><Relationship Id="rId10" Type="http://schemas.openxmlformats.org/officeDocument/2006/relationships/slideMaster" Target="../slideMasters/slideMaster1.xml"/><Relationship Id="rId11" Type="http://schemas.openxmlformats.org/officeDocument/2006/relationships/image" Target="../media/image1.png"/><Relationship Id="rId1" Type="http://schemas.openxmlformats.org/officeDocument/2006/relationships/tags" Target="../tags/tag6.xml"/><Relationship Id="rId2" Type="http://schemas.openxmlformats.org/officeDocument/2006/relationships/tags" Target="../tags/tag7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4" Type="http://schemas.openxmlformats.org/officeDocument/2006/relationships/tags" Target="../tags/tag66.xml"/><Relationship Id="rId5" Type="http://schemas.openxmlformats.org/officeDocument/2006/relationships/tags" Target="../tags/tag67.xml"/><Relationship Id="rId6" Type="http://schemas.openxmlformats.org/officeDocument/2006/relationships/tags" Target="../tags/tag68.xml"/><Relationship Id="rId7" Type="http://schemas.openxmlformats.org/officeDocument/2006/relationships/slideMaster" Target="../slideMasters/slideMaster1.xml"/><Relationship Id="rId1" Type="http://schemas.openxmlformats.org/officeDocument/2006/relationships/tags" Target="../tags/tag63.xml"/><Relationship Id="rId2" Type="http://schemas.openxmlformats.org/officeDocument/2006/relationships/tags" Target="../tags/tag64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/><Relationship Id="rId4" Type="http://schemas.openxmlformats.org/officeDocument/2006/relationships/tags" Target="../tags/tag72.xml"/><Relationship Id="rId5" Type="http://schemas.openxmlformats.org/officeDocument/2006/relationships/tags" Target="../tags/tag73.xml"/><Relationship Id="rId6" Type="http://schemas.openxmlformats.org/officeDocument/2006/relationships/tags" Target="../tags/tag74.xml"/><Relationship Id="rId7" Type="http://schemas.openxmlformats.org/officeDocument/2006/relationships/slideMaster" Target="../slideMasters/slideMaster1.xml"/><Relationship Id="rId1" Type="http://schemas.openxmlformats.org/officeDocument/2006/relationships/tags" Target="../tags/tag69.xml"/><Relationship Id="rId2" Type="http://schemas.openxmlformats.org/officeDocument/2006/relationships/tags" Target="../tags/tag70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4" Type="http://schemas.openxmlformats.org/officeDocument/2006/relationships/tags" Target="../tags/tag78.xml"/><Relationship Id="rId5" Type="http://schemas.openxmlformats.org/officeDocument/2006/relationships/tags" Target="../tags/tag79.xml"/><Relationship Id="rId6" Type="http://schemas.openxmlformats.org/officeDocument/2006/relationships/slideMaster" Target="../slideMasters/slideMaster1.xml"/><Relationship Id="rId1" Type="http://schemas.openxmlformats.org/officeDocument/2006/relationships/tags" Target="../tags/tag75.xml"/><Relationship Id="rId2" Type="http://schemas.openxmlformats.org/officeDocument/2006/relationships/tags" Target="../tags/tag76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4" Type="http://schemas.openxmlformats.org/officeDocument/2006/relationships/tags" Target="../tags/tag83.xml"/><Relationship Id="rId5" Type="http://schemas.openxmlformats.org/officeDocument/2006/relationships/tags" Target="../tags/tag84.xml"/><Relationship Id="rId6" Type="http://schemas.openxmlformats.org/officeDocument/2006/relationships/tags" Target="../tags/tag85.xml"/><Relationship Id="rId7" Type="http://schemas.openxmlformats.org/officeDocument/2006/relationships/tags" Target="../tags/tag86.xml"/><Relationship Id="rId8" Type="http://schemas.openxmlformats.org/officeDocument/2006/relationships/tags" Target="../tags/tag87.xml"/><Relationship Id="rId9" Type="http://schemas.openxmlformats.org/officeDocument/2006/relationships/slideMaster" Target="../slideMasters/slideMaster1.xml"/><Relationship Id="rId1" Type="http://schemas.openxmlformats.org/officeDocument/2006/relationships/tags" Target="../tags/tag80.xml"/><Relationship Id="rId2" Type="http://schemas.openxmlformats.org/officeDocument/2006/relationships/tags" Target="../tags/tag8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4" Type="http://schemas.openxmlformats.org/officeDocument/2006/relationships/tags" Target="../tags/tag91.xml"/><Relationship Id="rId5" Type="http://schemas.openxmlformats.org/officeDocument/2006/relationships/tags" Target="../tags/tag92.xml"/><Relationship Id="rId6" Type="http://schemas.openxmlformats.org/officeDocument/2006/relationships/tags" Target="../tags/tag93.xml"/><Relationship Id="rId7" Type="http://schemas.openxmlformats.org/officeDocument/2006/relationships/slideMaster" Target="../slideMasters/slideMaster1.xml"/><Relationship Id="rId1" Type="http://schemas.openxmlformats.org/officeDocument/2006/relationships/tags" Target="../tags/tag88.xml"/><Relationship Id="rId2" Type="http://schemas.openxmlformats.org/officeDocument/2006/relationships/tags" Target="../tags/tag89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96.xml"/><Relationship Id="rId4" Type="http://schemas.openxmlformats.org/officeDocument/2006/relationships/tags" Target="../tags/tag97.xml"/><Relationship Id="rId5" Type="http://schemas.openxmlformats.org/officeDocument/2006/relationships/tags" Target="../tags/tag98.xml"/><Relationship Id="rId6" Type="http://schemas.openxmlformats.org/officeDocument/2006/relationships/tags" Target="../tags/tag99.xml"/><Relationship Id="rId7" Type="http://schemas.openxmlformats.org/officeDocument/2006/relationships/tags" Target="../tags/tag100.xml"/><Relationship Id="rId8" Type="http://schemas.openxmlformats.org/officeDocument/2006/relationships/slideMaster" Target="../slideMasters/slideMaster1.xml"/><Relationship Id="rId1" Type="http://schemas.openxmlformats.org/officeDocument/2006/relationships/tags" Target="../tags/tag94.xml"/><Relationship Id="rId2" Type="http://schemas.openxmlformats.org/officeDocument/2006/relationships/tags" Target="../tags/tag95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103.xml"/><Relationship Id="rId4" Type="http://schemas.openxmlformats.org/officeDocument/2006/relationships/tags" Target="../tags/tag104.xml"/><Relationship Id="rId5" Type="http://schemas.openxmlformats.org/officeDocument/2006/relationships/tags" Target="../tags/tag105.xml"/><Relationship Id="rId6" Type="http://schemas.openxmlformats.org/officeDocument/2006/relationships/tags" Target="../tags/tag106.xml"/><Relationship Id="rId7" Type="http://schemas.openxmlformats.org/officeDocument/2006/relationships/slideMaster" Target="../slideMasters/slideMaster1.xml"/><Relationship Id="rId1" Type="http://schemas.openxmlformats.org/officeDocument/2006/relationships/tags" Target="../tags/tag101.xml"/><Relationship Id="rId2" Type="http://schemas.openxmlformats.org/officeDocument/2006/relationships/tags" Target="../tags/tag10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109.xml"/><Relationship Id="rId4" Type="http://schemas.openxmlformats.org/officeDocument/2006/relationships/tags" Target="../tags/tag110.xml"/><Relationship Id="rId5" Type="http://schemas.openxmlformats.org/officeDocument/2006/relationships/tags" Target="../tags/tag111.xml"/><Relationship Id="rId6" Type="http://schemas.openxmlformats.org/officeDocument/2006/relationships/tags" Target="../tags/tag112.xml"/><Relationship Id="rId7" Type="http://schemas.openxmlformats.org/officeDocument/2006/relationships/tags" Target="../tags/tag113.xml"/><Relationship Id="rId8" Type="http://schemas.openxmlformats.org/officeDocument/2006/relationships/slideMaster" Target="../slideMasters/slideMaster1.xml"/><Relationship Id="rId1" Type="http://schemas.openxmlformats.org/officeDocument/2006/relationships/tags" Target="../tags/tag107.xml"/><Relationship Id="rId2" Type="http://schemas.openxmlformats.org/officeDocument/2006/relationships/tags" Target="../tags/tag108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4" Type="http://schemas.openxmlformats.org/officeDocument/2006/relationships/tags" Target="../tags/tag18.xml"/><Relationship Id="rId5" Type="http://schemas.openxmlformats.org/officeDocument/2006/relationships/tags" Target="../tags/tag19.xml"/><Relationship Id="rId6" Type="http://schemas.openxmlformats.org/officeDocument/2006/relationships/tags" Target="../tags/tag20.xml"/><Relationship Id="rId7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2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4" Type="http://schemas.openxmlformats.org/officeDocument/2006/relationships/tags" Target="../tags/tag24.xml"/><Relationship Id="rId5" Type="http://schemas.openxmlformats.org/officeDocument/2006/relationships/tags" Target="../tags/tag25.xml"/><Relationship Id="rId6" Type="http://schemas.openxmlformats.org/officeDocument/2006/relationships/tags" Target="../tags/tag26.xml"/><Relationship Id="rId7" Type="http://schemas.openxmlformats.org/officeDocument/2006/relationships/tags" Target="../tags/tag27.xml"/><Relationship Id="rId8" Type="http://schemas.openxmlformats.org/officeDocument/2006/relationships/slideMaster" Target="../slideMasters/slideMaster1.xml"/><Relationship Id="rId1" Type="http://schemas.openxmlformats.org/officeDocument/2006/relationships/tags" Target="../tags/tag21.xml"/><Relationship Id="rId2" Type="http://schemas.openxmlformats.org/officeDocument/2006/relationships/tags" Target="../tags/tag2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4" Type="http://schemas.openxmlformats.org/officeDocument/2006/relationships/tags" Target="../tags/tag31.xml"/><Relationship Id="rId5" Type="http://schemas.openxmlformats.org/officeDocument/2006/relationships/tags" Target="../tags/tag32.xml"/><Relationship Id="rId6" Type="http://schemas.openxmlformats.org/officeDocument/2006/relationships/slideMaster" Target="../slideMasters/slideMaster1.xml"/><Relationship Id="rId1" Type="http://schemas.openxmlformats.org/officeDocument/2006/relationships/tags" Target="../tags/tag28.xml"/><Relationship Id="rId2" Type="http://schemas.openxmlformats.org/officeDocument/2006/relationships/tags" Target="../tags/tag29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4" Type="http://schemas.openxmlformats.org/officeDocument/2006/relationships/tags" Target="../tags/tag36.xml"/><Relationship Id="rId5" Type="http://schemas.openxmlformats.org/officeDocument/2006/relationships/tags" Target="../tags/tag37.xml"/><Relationship Id="rId6" Type="http://schemas.openxmlformats.org/officeDocument/2006/relationships/tags" Target="../tags/tag38.xml"/><Relationship Id="rId7" Type="http://schemas.openxmlformats.org/officeDocument/2006/relationships/tags" Target="../tags/tag39.xml"/><Relationship Id="rId8" Type="http://schemas.openxmlformats.org/officeDocument/2006/relationships/slideMaster" Target="../slideMasters/slideMaster1.xml"/><Relationship Id="rId1" Type="http://schemas.openxmlformats.org/officeDocument/2006/relationships/tags" Target="../tags/tag33.xml"/><Relationship Id="rId2" Type="http://schemas.openxmlformats.org/officeDocument/2006/relationships/tags" Target="../tags/tag3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4" Type="http://schemas.openxmlformats.org/officeDocument/2006/relationships/tags" Target="../tags/tag43.xml"/><Relationship Id="rId5" Type="http://schemas.openxmlformats.org/officeDocument/2006/relationships/tags" Target="../tags/tag44.xml"/><Relationship Id="rId6" Type="http://schemas.openxmlformats.org/officeDocument/2006/relationships/tags" Target="../tags/tag45.xml"/><Relationship Id="rId7" Type="http://schemas.openxmlformats.org/officeDocument/2006/relationships/tags" Target="../tags/tag46.xml"/><Relationship Id="rId8" Type="http://schemas.openxmlformats.org/officeDocument/2006/relationships/tags" Target="../tags/tag47.xml"/><Relationship Id="rId9" Type="http://schemas.openxmlformats.org/officeDocument/2006/relationships/tags" Target="../tags/tag48.xml"/><Relationship Id="rId10" Type="http://schemas.openxmlformats.org/officeDocument/2006/relationships/slideMaster" Target="../slideMasters/slideMaster1.xml"/><Relationship Id="rId1" Type="http://schemas.openxmlformats.org/officeDocument/2006/relationships/tags" Target="../tags/tag40.xml"/><Relationship Id="rId2" Type="http://schemas.openxmlformats.org/officeDocument/2006/relationships/tags" Target="../tags/tag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4" Type="http://schemas.openxmlformats.org/officeDocument/2006/relationships/tags" Target="../tags/tag52.xml"/><Relationship Id="rId5" Type="http://schemas.openxmlformats.org/officeDocument/2006/relationships/tags" Target="../tags/tag53.xml"/><Relationship Id="rId6" Type="http://schemas.openxmlformats.org/officeDocument/2006/relationships/slideMaster" Target="../slideMasters/slideMaster1.xml"/><Relationship Id="rId1" Type="http://schemas.openxmlformats.org/officeDocument/2006/relationships/tags" Target="../tags/tag49.xml"/><Relationship Id="rId2" Type="http://schemas.openxmlformats.org/officeDocument/2006/relationships/tags" Target="../tags/tag50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4" Type="http://schemas.openxmlformats.org/officeDocument/2006/relationships/slideMaster" Target="../slideMasters/slideMaster1.xml"/><Relationship Id="rId1" Type="http://schemas.openxmlformats.org/officeDocument/2006/relationships/tags" Target="../tags/tag54.xml"/><Relationship Id="rId2" Type="http://schemas.openxmlformats.org/officeDocument/2006/relationships/tags" Target="../tags/tag55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4" Type="http://schemas.openxmlformats.org/officeDocument/2006/relationships/tags" Target="../tags/tag60.xml"/><Relationship Id="rId5" Type="http://schemas.openxmlformats.org/officeDocument/2006/relationships/tags" Target="../tags/tag61.xml"/><Relationship Id="rId6" Type="http://schemas.openxmlformats.org/officeDocument/2006/relationships/tags" Target="../tags/tag62.xml"/><Relationship Id="rId7" Type="http://schemas.openxmlformats.org/officeDocument/2006/relationships/slideMaster" Target="../slideMasters/slideMaster1.xml"/><Relationship Id="rId1" Type="http://schemas.openxmlformats.org/officeDocument/2006/relationships/tags" Target="../tags/tag57.xml"/><Relationship Id="rId2" Type="http://schemas.openxmlformats.org/officeDocument/2006/relationships/tags" Target="../tags/tag5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1221600"/>
          </a:xfrm>
          <a:prstGeom prst="rect">
            <a:avLst/>
          </a:prstGeom>
          <a:solidFill>
            <a:srgbClr val="E3DDAF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>
            <p:custDataLst>
              <p:tags r:id="rId2"/>
            </p:custDataLst>
          </p:nvPr>
        </p:nvSpPr>
        <p:spPr>
          <a:xfrm>
            <a:off x="0" y="2838450"/>
            <a:ext cx="6372200" cy="2305050"/>
          </a:xfrm>
          <a:prstGeom prst="rect">
            <a:avLst/>
          </a:prstGeom>
          <a:solidFill>
            <a:srgbClr val="E3DDAF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 userDrawn="1">
            <p:custDataLst>
              <p:tags r:id="rId3"/>
            </p:custDataLst>
          </p:nvPr>
        </p:nvSpPr>
        <p:spPr>
          <a:xfrm>
            <a:off x="6372200" y="3449348"/>
            <a:ext cx="2771800" cy="1694153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 userDrawn="1">
            <p:custDataLst>
              <p:tags r:id="rId4"/>
            </p:custDataLst>
          </p:nvPr>
        </p:nvSpPr>
        <p:spPr>
          <a:xfrm>
            <a:off x="0" y="1221602"/>
            <a:ext cx="9144000" cy="2430269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>
          <a:xfrm>
            <a:off x="685800" y="1955287"/>
            <a:ext cx="7772400" cy="1102519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1371600" y="3812734"/>
            <a:ext cx="6400800" cy="75723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D247D3D9-62E4-443E-A2A1-64ABC813A608}" type="datetime1">
              <a:rPr lang="en-US" smtClean="0"/>
              <a:pPr/>
              <a:t>21/02/18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6948264" y="3723878"/>
            <a:ext cx="1844824" cy="13836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AB2F40C9-38B4-4661-9C64-3D60CA21FF92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45000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8813B25D-6144-468E-BD89-2AECFE6EB127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457200" y="43875"/>
            <a:ext cx="8229600" cy="857250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108EEA4F-227C-4707-9CC4-161897E9FA98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BF47613C-7159-42B5-873A-B82A721FE05C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9144000" cy="945000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457200" y="43875"/>
            <a:ext cx="8229600" cy="857250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/>
            <p:custDataLst>
              <p:tags r:id="rId6"/>
            </p:custDataLst>
          </p:nvPr>
        </p:nvSpPr>
        <p:spPr>
          <a:xfrm>
            <a:off x="482600" y="1938339"/>
            <a:ext cx="4038600" cy="2661047"/>
          </a:xfrm>
        </p:spPr>
        <p:txBody>
          <a:bodyPr/>
          <a:lstStyle>
            <a:lvl1pPr>
              <a:buClr>
                <a:srgbClr val="1A4969"/>
              </a:buClr>
              <a:buFont typeface="Wingdings" pitchFamily="2" charset="2"/>
              <a:buChar char=""/>
              <a:defRPr sz="2800"/>
            </a:lvl1pPr>
            <a:lvl2pPr marL="630238" indent="-285750">
              <a:buClr>
                <a:srgbClr val="157A8C"/>
              </a:buClr>
              <a:buSzPct val="80000"/>
              <a:buFont typeface="Wingdings" pitchFamily="2" charset="2"/>
              <a:buChar char=""/>
              <a:defRPr sz="2400"/>
            </a:lvl2pPr>
            <a:lvl3pPr marL="904875" indent="-228600">
              <a:buClr>
                <a:srgbClr val="21AD94"/>
              </a:buClr>
              <a:buSzPct val="60000"/>
              <a:buFont typeface="Wingdings" pitchFamily="2" charset="2"/>
              <a:buChar char=""/>
              <a:defRPr sz="2000"/>
            </a:lvl3pPr>
            <a:lvl4pPr marL="1162050" indent="-228600">
              <a:buClr>
                <a:srgbClr val="E3DDAF"/>
              </a:buClr>
              <a:buSzPct val="40000"/>
              <a:buFont typeface="Wingdings" pitchFamily="2" charset="2"/>
              <a:buChar char=""/>
              <a:defRPr sz="1800"/>
            </a:lvl4pPr>
            <a:lvl5pPr marL="1706563" indent="-22860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2"/>
            <p:custDataLst>
              <p:tags r:id="rId7"/>
            </p:custDataLst>
          </p:nvPr>
        </p:nvSpPr>
        <p:spPr>
          <a:xfrm>
            <a:off x="4648200" y="1933577"/>
            <a:ext cx="4038600" cy="2661047"/>
          </a:xfrm>
        </p:spPr>
        <p:txBody>
          <a:bodyPr/>
          <a:lstStyle>
            <a:lvl1pPr>
              <a:buClr>
                <a:srgbClr val="1A4969"/>
              </a:buClr>
              <a:buFont typeface="Wingdings" pitchFamily="2" charset="2"/>
              <a:buChar char="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342900">
              <a:buClr>
                <a:srgbClr val="157A8C"/>
              </a:buClr>
              <a:buSzPct val="80000"/>
              <a:buFont typeface="Wingdings" pitchFamily="2" charset="2"/>
              <a:buChar char="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9175" indent="-342900">
              <a:buClr>
                <a:srgbClr val="21AD94"/>
              </a:buClr>
              <a:buSzPct val="6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85750">
              <a:buClr>
                <a:srgbClr val="E3DDAF"/>
              </a:buClr>
              <a:buSzPct val="4000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Clr>
                <a:srgbClr val="10102B"/>
              </a:buClr>
              <a:buFont typeface="Wingdings" pitchFamily="2" charset="2"/>
              <a:buChar char=""/>
            </a:pPr>
            <a:r>
              <a:rPr lang="en-US" dirty="0" smtClean="0"/>
              <a:t>Click to edit Master text styles</a:t>
            </a:r>
          </a:p>
          <a:p>
            <a:pPr marL="630238" lvl="1" indent="-285750" algn="l" defTabSz="914400" rtl="0" eaLnBrk="1" latinLnBrk="0" hangingPunct="1">
              <a:spcBef>
                <a:spcPct val="20000"/>
              </a:spcBef>
              <a:buClr>
                <a:srgbClr val="157A8C"/>
              </a:buClr>
              <a:buSzPct val="80000"/>
              <a:buFont typeface="Wingdings" pitchFamily="2" charset="2"/>
              <a:buChar char=""/>
            </a:pPr>
            <a:r>
              <a:rPr lang="en-US" dirty="0" smtClean="0"/>
              <a:t>Second level</a:t>
            </a:r>
          </a:p>
          <a:p>
            <a:pPr marL="904875" lvl="2" indent="-228600" algn="l" defTabSz="914400" rtl="0" eaLnBrk="1" latinLnBrk="0" hangingPunct="1">
              <a:spcBef>
                <a:spcPct val="20000"/>
              </a:spcBef>
              <a:buClr>
                <a:srgbClr val="21AD94"/>
              </a:buClr>
              <a:buSzPct val="60000"/>
              <a:buFont typeface="Wingdings" pitchFamily="2" charset="2"/>
              <a:buChar char=""/>
            </a:pPr>
            <a:r>
              <a:rPr lang="en-US" dirty="0" smtClean="0"/>
              <a:t>Third level</a:t>
            </a:r>
          </a:p>
          <a:p>
            <a:pPr marL="1162050" lvl="3" indent="-228600" algn="l" defTabSz="914400" rtl="0" eaLnBrk="1" latinLnBrk="0" hangingPunct="1">
              <a:spcBef>
                <a:spcPct val="20000"/>
              </a:spcBef>
              <a:buClr>
                <a:srgbClr val="E3DDAF"/>
              </a:buClr>
              <a:buSzPct val="40000"/>
              <a:buFont typeface="Wingdings" pitchFamily="2" charset="2"/>
              <a:buChar char=""/>
            </a:pPr>
            <a:r>
              <a:rPr lang="en-US" dirty="0" smtClean="0"/>
              <a:t>Fourth level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482600" y="1082325"/>
            <a:ext cx="8208000" cy="75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45000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482600" y="1204914"/>
            <a:ext cx="4038600" cy="3394472"/>
          </a:xfrm>
        </p:spPr>
        <p:txBody>
          <a:bodyPr/>
          <a:lstStyle>
            <a:lvl1pPr>
              <a:buClr>
                <a:srgbClr val="10102B"/>
              </a:buClr>
              <a:buFont typeface="Wingdings" pitchFamily="2" charset="2"/>
              <a:buChar char=""/>
              <a:defRPr sz="2800"/>
            </a:lvl1pPr>
            <a:lvl2pPr marL="630238" indent="-285750">
              <a:buClr>
                <a:srgbClr val="1A4969"/>
              </a:buClr>
              <a:buSzPct val="75000"/>
              <a:buFont typeface="Wingdings" pitchFamily="2" charset="2"/>
              <a:buChar char=""/>
              <a:defRPr sz="2400"/>
            </a:lvl2pPr>
            <a:lvl3pPr marL="904875" indent="-228600">
              <a:buClr>
                <a:srgbClr val="157A8C"/>
              </a:buClr>
              <a:buSzPct val="50000"/>
              <a:buFont typeface="Wingdings" pitchFamily="2" charset="2"/>
              <a:buChar char=""/>
              <a:defRPr sz="2000"/>
            </a:lvl3pPr>
            <a:lvl4pPr marL="1162050" indent="-228600">
              <a:buClr>
                <a:srgbClr val="21AD94"/>
              </a:buClr>
              <a:buSzPct val="25000"/>
              <a:buFont typeface="Wingdings" pitchFamily="2" charset="2"/>
              <a:buChar char=""/>
              <a:defRPr sz="1800"/>
            </a:lvl4pPr>
            <a:lvl5pPr marL="1706563" indent="-22860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2E895E77-A032-433B-97C3-8B231A762883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457200" y="43875"/>
            <a:ext cx="8229600" cy="857250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>
          <a:xfrm>
            <a:off x="4644000" y="945001"/>
            <a:ext cx="4500000" cy="41954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945000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482600" y="1204914"/>
            <a:ext cx="4038600" cy="3394472"/>
          </a:xfrm>
        </p:spPr>
        <p:txBody>
          <a:bodyPr/>
          <a:lstStyle>
            <a:lvl1pPr>
              <a:buClr>
                <a:srgbClr val="10102B"/>
              </a:buClr>
              <a:buFont typeface="Wingdings" pitchFamily="2" charset="2"/>
              <a:buChar char=""/>
              <a:defRPr sz="2800"/>
            </a:lvl1pPr>
            <a:lvl2pPr marL="630238" indent="-285750">
              <a:buClr>
                <a:srgbClr val="1A4969"/>
              </a:buClr>
              <a:buSzPct val="75000"/>
              <a:buFont typeface="Wingdings" pitchFamily="2" charset="2"/>
              <a:buChar char=""/>
              <a:defRPr sz="2400"/>
            </a:lvl2pPr>
            <a:lvl3pPr marL="904875" indent="-228600">
              <a:buClr>
                <a:srgbClr val="157A8C"/>
              </a:buClr>
              <a:buSzPct val="50000"/>
              <a:buFont typeface="Wingdings" pitchFamily="2" charset="2"/>
              <a:buChar char=""/>
              <a:defRPr sz="2000"/>
            </a:lvl3pPr>
            <a:lvl4pPr marL="1162050" indent="-228600">
              <a:buClr>
                <a:srgbClr val="21AD94"/>
              </a:buClr>
              <a:buSzPct val="25000"/>
              <a:buFont typeface="Wingdings" pitchFamily="2" charset="2"/>
              <a:buChar char=""/>
              <a:defRPr sz="1800"/>
            </a:lvl4pPr>
            <a:lvl5pPr marL="1706563" indent="-22860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2E895E77-A032-433B-97C3-8B231A762883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457200" y="43875"/>
            <a:ext cx="8229600" cy="857250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916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45000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buClr>
                <a:srgbClr val="10102B"/>
              </a:buClr>
              <a:buFont typeface="Wingdings" pitchFamily="2" charset="2"/>
              <a:buChar char="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342900">
              <a:buClr>
                <a:srgbClr val="1A4969"/>
              </a:buClr>
              <a:buSzPct val="76000"/>
              <a:buFont typeface="Wingdings" pitchFamily="2" charset="2"/>
              <a:buChar char="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9175" indent="-342900"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85750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Clr>
                <a:srgbClr val="10102B"/>
              </a:buClr>
              <a:buFont typeface="Wingdings" pitchFamily="2" charset="2"/>
              <a:buChar char=""/>
            </a:pPr>
            <a:r>
              <a:rPr lang="en-US" dirty="0" smtClean="0"/>
              <a:t>Click to edit Master text styles</a:t>
            </a:r>
          </a:p>
          <a:p>
            <a:pPr marL="630238" lvl="1" indent="-285750" algn="l" defTabSz="914400" rtl="0" eaLnBrk="1" latinLnBrk="0" hangingPunct="1">
              <a:spcBef>
                <a:spcPct val="20000"/>
              </a:spcBef>
              <a:buClr>
                <a:srgbClr val="1A4969"/>
              </a:buClr>
              <a:buSzPct val="75000"/>
              <a:buFont typeface="Wingdings" pitchFamily="2" charset="2"/>
              <a:buChar char=""/>
            </a:pPr>
            <a:r>
              <a:rPr lang="en-US" dirty="0" smtClean="0"/>
              <a:t>Second level</a:t>
            </a:r>
          </a:p>
          <a:p>
            <a:pPr marL="904875" lvl="2" indent="-228600" algn="l" defTabSz="914400" rtl="0" eaLnBrk="1" latinLnBrk="0" hangingPunct="1">
              <a:spcBef>
                <a:spcPct val="20000"/>
              </a:spcBef>
              <a:buClr>
                <a:srgbClr val="157A8C"/>
              </a:buClr>
              <a:buSzPct val="50000"/>
              <a:buFont typeface="Wingdings" pitchFamily="2" charset="2"/>
              <a:buChar char=""/>
            </a:pPr>
            <a:r>
              <a:rPr lang="en-US" dirty="0" smtClean="0"/>
              <a:t>Third level</a:t>
            </a:r>
          </a:p>
          <a:p>
            <a:pPr marL="1162050" lvl="3" indent="-228600" algn="l" defTabSz="914400" rtl="0" eaLnBrk="1" latinLnBrk="0" hangingPunct="1">
              <a:spcBef>
                <a:spcPct val="20000"/>
              </a:spcBef>
              <a:buClr>
                <a:srgbClr val="21AD94"/>
              </a:buClr>
              <a:buSzPct val="25000"/>
              <a:buFont typeface="Wingdings" pitchFamily="2" charset="2"/>
              <a:buChar char=""/>
            </a:pPr>
            <a:r>
              <a:rPr lang="en-US" dirty="0" smtClean="0"/>
              <a:t>Fourth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2E895E77-A032-433B-97C3-8B231A762883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457200" y="43875"/>
            <a:ext cx="8229600" cy="857250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63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>
          <a:xfrm>
            <a:off x="0" y="945001"/>
            <a:ext cx="4500000" cy="41954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945000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buClr>
                <a:srgbClr val="10102B"/>
              </a:buClr>
              <a:buFont typeface="Wingdings" pitchFamily="2" charset="2"/>
              <a:buChar char="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342900">
              <a:buClr>
                <a:srgbClr val="1A4969"/>
              </a:buClr>
              <a:buSzPct val="76000"/>
              <a:buFont typeface="Wingdings" pitchFamily="2" charset="2"/>
              <a:buChar char="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9175" indent="-342900"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85750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Clr>
                <a:srgbClr val="10102B"/>
              </a:buClr>
              <a:buFont typeface="Wingdings" pitchFamily="2" charset="2"/>
              <a:buChar char=""/>
            </a:pPr>
            <a:r>
              <a:rPr lang="en-US" dirty="0" smtClean="0"/>
              <a:t>Click to edit Master text styles</a:t>
            </a:r>
          </a:p>
          <a:p>
            <a:pPr marL="630238" lvl="1" indent="-285750" algn="l" defTabSz="914400" rtl="0" eaLnBrk="1" latinLnBrk="0" hangingPunct="1">
              <a:spcBef>
                <a:spcPct val="20000"/>
              </a:spcBef>
              <a:buClr>
                <a:srgbClr val="1A4969"/>
              </a:buClr>
              <a:buSzPct val="75000"/>
              <a:buFont typeface="Wingdings" pitchFamily="2" charset="2"/>
              <a:buChar char=""/>
            </a:pPr>
            <a:r>
              <a:rPr lang="en-US" dirty="0" smtClean="0"/>
              <a:t>Second level</a:t>
            </a:r>
          </a:p>
          <a:p>
            <a:pPr marL="904875" lvl="2" indent="-228600" algn="l" defTabSz="914400" rtl="0" eaLnBrk="1" latinLnBrk="0" hangingPunct="1">
              <a:spcBef>
                <a:spcPct val="20000"/>
              </a:spcBef>
              <a:buClr>
                <a:srgbClr val="157A8C"/>
              </a:buClr>
              <a:buSzPct val="50000"/>
              <a:buFont typeface="Wingdings" pitchFamily="2" charset="2"/>
              <a:buChar char=""/>
            </a:pPr>
            <a:r>
              <a:rPr lang="en-US" dirty="0" smtClean="0"/>
              <a:t>Third level</a:t>
            </a:r>
          </a:p>
          <a:p>
            <a:pPr marL="1162050" lvl="3" indent="-228600" algn="l" defTabSz="914400" rtl="0" eaLnBrk="1" latinLnBrk="0" hangingPunct="1">
              <a:spcBef>
                <a:spcPct val="20000"/>
              </a:spcBef>
              <a:buClr>
                <a:srgbClr val="21AD94"/>
              </a:buClr>
              <a:buSzPct val="25000"/>
              <a:buFont typeface="Wingdings" pitchFamily="2" charset="2"/>
              <a:buChar char=""/>
            </a:pPr>
            <a:r>
              <a:rPr lang="en-US" dirty="0" smtClean="0"/>
              <a:t>Fourth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2E895E77-A032-433B-97C3-8B231A762883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457200" y="43875"/>
            <a:ext cx="8229600" cy="857250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45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45000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7200" y="43875"/>
            <a:ext cx="8229600" cy="857250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/>
          <a:lstStyle>
            <a:lvl1pPr marL="450850" indent="-450850">
              <a:buClr>
                <a:srgbClr val="1A4969"/>
              </a:buClr>
              <a:buSzPct val="100000"/>
              <a:buFont typeface="Wingdings" pitchFamily="2" charset="2"/>
              <a:buChar char=""/>
              <a:defRPr/>
            </a:lvl1pPr>
            <a:lvl2pPr marL="801688" indent="-344488">
              <a:buClr>
                <a:srgbClr val="157A8C"/>
              </a:buClr>
              <a:buSzPct val="80000"/>
              <a:buFont typeface="Wingdings" pitchFamily="2" charset="2"/>
              <a:buChar char=""/>
              <a:defRPr/>
            </a:lvl2pPr>
            <a:lvl3pPr marL="1165225" indent="-250825">
              <a:buClr>
                <a:srgbClr val="21AD94"/>
              </a:buClr>
              <a:buSzPct val="60000"/>
              <a:buFont typeface="Wingdings" pitchFamily="2" charset="2"/>
              <a:buChar char=""/>
              <a:defRPr/>
            </a:lvl3pPr>
            <a:lvl4pPr marL="1439863" indent="-187325">
              <a:buClr>
                <a:srgbClr val="E3DDAF"/>
              </a:buClr>
              <a:buSzPct val="40000"/>
              <a:buFont typeface="Wingdings" pitchFamily="2" charset="2"/>
              <a:buChar char=""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0A2A4A41-8374-4A22-B6FF-15D7EFD5694B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>
          <a:xfrm>
            <a:off x="0" y="3057805"/>
            <a:ext cx="9144000" cy="20826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945000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57200" y="43875"/>
            <a:ext cx="8229600" cy="857250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457200" y="1200152"/>
            <a:ext cx="8229600" cy="1803647"/>
          </a:xfrm>
        </p:spPr>
        <p:txBody>
          <a:bodyPr/>
          <a:lstStyle>
            <a:lvl1pPr marL="450850" indent="-450850">
              <a:buClr>
                <a:srgbClr val="1A4969"/>
              </a:buClr>
              <a:buSzPct val="100000"/>
              <a:buFont typeface="Wingdings" pitchFamily="2" charset="2"/>
              <a:buChar char=""/>
              <a:defRPr/>
            </a:lvl1pPr>
            <a:lvl2pPr marL="801688" indent="-344488">
              <a:buClr>
                <a:srgbClr val="157A8C"/>
              </a:buClr>
              <a:buSzPct val="80000"/>
              <a:buFont typeface="Wingdings" pitchFamily="2" charset="2"/>
              <a:buChar char=""/>
              <a:defRPr/>
            </a:lvl2pPr>
            <a:lvl3pPr marL="1165225" indent="-250825">
              <a:buClr>
                <a:srgbClr val="21AD94"/>
              </a:buClr>
              <a:buSzPct val="60000"/>
              <a:buFont typeface="Wingdings" pitchFamily="2" charset="2"/>
              <a:buChar char=""/>
              <a:defRPr/>
            </a:lvl3pPr>
            <a:lvl4pPr marL="1439863" indent="-187325">
              <a:buClr>
                <a:srgbClr val="E3DDAF"/>
              </a:buClr>
              <a:buSzPct val="40000"/>
              <a:buFont typeface="Wingdings" pitchFamily="2" charset="2"/>
              <a:buChar char=""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0A2A4A41-8374-4A22-B6FF-15D7EFD5694B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838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E3DD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22313" y="546526"/>
            <a:ext cx="7772400" cy="1021556"/>
          </a:xfrm>
        </p:spPr>
        <p:txBody>
          <a:bodyPr anchor="t"/>
          <a:lstStyle>
            <a:lvl1pPr algn="l">
              <a:defRPr sz="4000" b="1" cap="all">
                <a:solidFill>
                  <a:srgbClr val="10102B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722313" y="1592892"/>
            <a:ext cx="7772400" cy="1712285"/>
          </a:xfrm>
        </p:spPr>
        <p:txBody>
          <a:bodyPr anchor="t">
            <a:normAutofit/>
          </a:bodyPr>
          <a:lstStyle>
            <a:lvl1pPr marL="342900" indent="-342900">
              <a:buClr>
                <a:schemeClr val="bg2">
                  <a:lumMod val="25000"/>
                </a:schemeClr>
              </a:buClr>
              <a:buFont typeface="Wingdings" pitchFamily="2" charset="2"/>
              <a:buChar char=""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342DB37-5F1C-436F-ABA9-0595F3B3C2CD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45000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482600" y="1204914"/>
            <a:ext cx="4038600" cy="3394472"/>
          </a:xfrm>
        </p:spPr>
        <p:txBody>
          <a:bodyPr/>
          <a:lstStyle>
            <a:lvl1pPr>
              <a:buClr>
                <a:srgbClr val="10102B"/>
              </a:buClr>
              <a:buFont typeface="Wingdings" pitchFamily="2" charset="2"/>
              <a:buChar char=""/>
              <a:defRPr sz="2800"/>
            </a:lvl1pPr>
            <a:lvl2pPr marL="630238" indent="-285750">
              <a:buClr>
                <a:srgbClr val="1A4969"/>
              </a:buClr>
              <a:buSzPct val="75000"/>
              <a:buFont typeface="Wingdings" pitchFamily="2" charset="2"/>
              <a:buChar char=""/>
              <a:defRPr sz="2400"/>
            </a:lvl2pPr>
            <a:lvl3pPr marL="904875" indent="-228600">
              <a:buClr>
                <a:srgbClr val="157A8C"/>
              </a:buClr>
              <a:buSzPct val="50000"/>
              <a:buFont typeface="Wingdings" pitchFamily="2" charset="2"/>
              <a:buChar char=""/>
              <a:defRPr sz="2000"/>
            </a:lvl3pPr>
            <a:lvl4pPr marL="1162050" indent="-228600">
              <a:buClr>
                <a:srgbClr val="21AD94"/>
              </a:buClr>
              <a:buSzPct val="25000"/>
              <a:buFont typeface="Wingdings" pitchFamily="2" charset="2"/>
              <a:buChar char=""/>
              <a:defRPr sz="1800"/>
            </a:lvl4pPr>
            <a:lvl5pPr marL="1706563" indent="-22860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buClr>
                <a:srgbClr val="10102B"/>
              </a:buClr>
              <a:buFont typeface="Wingdings" pitchFamily="2" charset="2"/>
              <a:buChar char="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342900">
              <a:buClr>
                <a:srgbClr val="1A4969"/>
              </a:buClr>
              <a:buSzPct val="76000"/>
              <a:buFont typeface="Wingdings" pitchFamily="2" charset="2"/>
              <a:buChar char="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9175" indent="-342900"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85750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Clr>
                <a:srgbClr val="10102B"/>
              </a:buClr>
              <a:buFont typeface="Wingdings" pitchFamily="2" charset="2"/>
              <a:buChar char=""/>
            </a:pPr>
            <a:r>
              <a:rPr lang="en-US" dirty="0" smtClean="0"/>
              <a:t>Click to edit Master text styles</a:t>
            </a:r>
          </a:p>
          <a:p>
            <a:pPr marL="630238" lvl="1" indent="-285750" algn="l" defTabSz="914400" rtl="0" eaLnBrk="1" latinLnBrk="0" hangingPunct="1">
              <a:spcBef>
                <a:spcPct val="20000"/>
              </a:spcBef>
              <a:buClr>
                <a:srgbClr val="1A4969"/>
              </a:buClr>
              <a:buSzPct val="75000"/>
              <a:buFont typeface="Wingdings" pitchFamily="2" charset="2"/>
              <a:buChar char=""/>
            </a:pPr>
            <a:r>
              <a:rPr lang="en-US" dirty="0" smtClean="0"/>
              <a:t>Second level</a:t>
            </a:r>
          </a:p>
          <a:p>
            <a:pPr marL="904875" lvl="2" indent="-228600" algn="l" defTabSz="914400" rtl="0" eaLnBrk="1" latinLnBrk="0" hangingPunct="1">
              <a:spcBef>
                <a:spcPct val="20000"/>
              </a:spcBef>
              <a:buClr>
                <a:srgbClr val="157A8C"/>
              </a:buClr>
              <a:buSzPct val="50000"/>
              <a:buFont typeface="Wingdings" pitchFamily="2" charset="2"/>
              <a:buChar char=""/>
            </a:pPr>
            <a:r>
              <a:rPr lang="en-US" dirty="0" smtClean="0"/>
              <a:t>Third level</a:t>
            </a:r>
          </a:p>
          <a:p>
            <a:pPr marL="1162050" lvl="3" indent="-228600" algn="l" defTabSz="914400" rtl="0" eaLnBrk="1" latinLnBrk="0" hangingPunct="1">
              <a:spcBef>
                <a:spcPct val="20000"/>
              </a:spcBef>
              <a:buClr>
                <a:srgbClr val="21AD94"/>
              </a:buClr>
              <a:buSzPct val="25000"/>
              <a:buFont typeface="Wingdings" pitchFamily="2" charset="2"/>
              <a:buChar char=""/>
            </a:pPr>
            <a:r>
              <a:rPr lang="en-US" dirty="0" smtClean="0"/>
              <a:t>Fourth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2E895E77-A032-433B-97C3-8B231A762883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457200" y="43875"/>
            <a:ext cx="8229600" cy="857250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45000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7200" y="43875"/>
            <a:ext cx="8229600" cy="857250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 marL="342900" indent="-342900"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342900"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62025" indent="-285750"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Clr>
                <a:srgbClr val="10102B"/>
              </a:buClr>
              <a:buFont typeface="Wingdings" pitchFamily="2" charset="2"/>
              <a:buChar char=""/>
            </a:pPr>
            <a:r>
              <a:rPr lang="en-US" dirty="0" smtClean="0"/>
              <a:t>Click to edit Master text styles</a:t>
            </a:r>
          </a:p>
          <a:p>
            <a:pPr marL="630238" lvl="1" indent="-285750" algn="l" defTabSz="914400" rtl="0" eaLnBrk="1" latinLnBrk="0" hangingPunct="1">
              <a:spcBef>
                <a:spcPct val="20000"/>
              </a:spcBef>
              <a:buClr>
                <a:srgbClr val="1A4969"/>
              </a:buClr>
              <a:buSzPct val="75000"/>
              <a:buFont typeface="Wingdings" pitchFamily="2" charset="2"/>
              <a:buChar char=""/>
            </a:pPr>
            <a:r>
              <a:rPr lang="en-US" dirty="0" smtClean="0"/>
              <a:t>Second level</a:t>
            </a:r>
          </a:p>
          <a:p>
            <a:pPr marL="904875" lvl="2" indent="-228600" algn="l" defTabSz="914400" rtl="0" eaLnBrk="1" latinLnBrk="0" hangingPunct="1">
              <a:spcBef>
                <a:spcPct val="20000"/>
              </a:spcBef>
              <a:buClr>
                <a:srgbClr val="157A8C"/>
              </a:buClr>
              <a:buSzPct val="50000"/>
              <a:buFont typeface="Wingdings" pitchFamily="2" charset="2"/>
              <a:buChar char=""/>
            </a:pPr>
            <a:r>
              <a:rPr lang="en-US" dirty="0" smtClean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 marL="342900" indent="-342900"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7388" indent="-342900"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62025" indent="-285750"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Clr>
                <a:srgbClr val="10102B"/>
              </a:buClr>
              <a:buFont typeface="Wingdings" pitchFamily="2" charset="2"/>
              <a:buChar char=""/>
            </a:pPr>
            <a:r>
              <a:rPr lang="en-US" dirty="0" smtClean="0"/>
              <a:t>Click to edit Master text styles</a:t>
            </a:r>
          </a:p>
          <a:p>
            <a:pPr marL="630238" lvl="1" indent="-285750" algn="l" defTabSz="914400" rtl="0" eaLnBrk="1" latinLnBrk="0" hangingPunct="1">
              <a:spcBef>
                <a:spcPct val="20000"/>
              </a:spcBef>
              <a:buClr>
                <a:srgbClr val="1A4969"/>
              </a:buClr>
              <a:buSzPct val="75000"/>
              <a:buFont typeface="Wingdings" pitchFamily="2" charset="2"/>
              <a:buChar char=""/>
            </a:pPr>
            <a:r>
              <a:rPr lang="en-US" dirty="0" smtClean="0"/>
              <a:t>Second level</a:t>
            </a:r>
          </a:p>
          <a:p>
            <a:pPr marL="904875" lvl="2" indent="-228600" algn="l" defTabSz="914400" rtl="0" eaLnBrk="1" latinLnBrk="0" hangingPunct="1">
              <a:spcBef>
                <a:spcPct val="20000"/>
              </a:spcBef>
              <a:buClr>
                <a:srgbClr val="157A8C"/>
              </a:buClr>
              <a:buSzPct val="50000"/>
              <a:buFont typeface="Wingdings" pitchFamily="2" charset="2"/>
              <a:buChar char=""/>
            </a:pPr>
            <a:r>
              <a:rPr lang="en-US" dirty="0" smtClean="0"/>
              <a:t>Third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E4C52CCA-2F8B-4403-BBDB-AE21302AAB74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45000"/>
          </a:xfrm>
          <a:prstGeom prst="rect">
            <a:avLst/>
          </a:prstGeom>
          <a:solidFill>
            <a:srgbClr val="10102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7200" y="43875"/>
            <a:ext cx="8229600" cy="857250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1C279D90-CC9E-4C3B-9A01-D565F3D65B57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AC48EC1E-A3C9-42ED-B0A5-F2004C2D9F72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F98F5AA7-7FB4-44EB-919F-EE22E9C2FF3C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ags" Target="../tags/tag2.xml"/><Relationship Id="rId21" Type="http://schemas.openxmlformats.org/officeDocument/2006/relationships/tags" Target="../tags/tag3.xml"/><Relationship Id="rId22" Type="http://schemas.openxmlformats.org/officeDocument/2006/relationships/tags" Target="../tags/tag4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7613C-7159-42B5-873A-B82A721FE05C}" type="datetime1">
              <a:rPr lang="en-US" smtClean="0"/>
              <a:pPr/>
              <a:t>20/02/18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50735-80AD-45BE-81E8-F8C3CBF19D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3" r:id="rId15"/>
    <p:sldLayoutId id="2147483662" r:id="rId16"/>
    <p:sldLayoutId id="2147483665" r:id="rId17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16.xm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Relationship Id="rId1" Type="http://schemas.openxmlformats.org/officeDocument/2006/relationships/tags" Target="../tags/tag114.xml"/><Relationship Id="rId2" Type="http://schemas.openxmlformats.org/officeDocument/2006/relationships/tags" Target="../tags/tag1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131.xml"/><Relationship Id="rId4" Type="http://schemas.openxmlformats.org/officeDocument/2006/relationships/tags" Target="../tags/tag132.xml"/><Relationship Id="rId5" Type="http://schemas.openxmlformats.org/officeDocument/2006/relationships/slideLayout" Target="../slideLayouts/slideLayout4.xml"/><Relationship Id="rId1" Type="http://schemas.openxmlformats.org/officeDocument/2006/relationships/tags" Target="../tags/tag129.xml"/><Relationship Id="rId2" Type="http://schemas.openxmlformats.org/officeDocument/2006/relationships/tags" Target="../tags/tag13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19.xml"/><Relationship Id="rId4" Type="http://schemas.openxmlformats.org/officeDocument/2006/relationships/tags" Target="../tags/tag120.xml"/><Relationship Id="rId5" Type="http://schemas.openxmlformats.org/officeDocument/2006/relationships/slideLayout" Target="../slideLayouts/slideLayout2.xml"/><Relationship Id="rId1" Type="http://schemas.openxmlformats.org/officeDocument/2006/relationships/tags" Target="../tags/tag117.xml"/><Relationship Id="rId2" Type="http://schemas.openxmlformats.org/officeDocument/2006/relationships/tags" Target="../tags/tag1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135.xml"/><Relationship Id="rId4" Type="http://schemas.openxmlformats.org/officeDocument/2006/relationships/tags" Target="../tags/tag136.xml"/><Relationship Id="rId5" Type="http://schemas.openxmlformats.org/officeDocument/2006/relationships/slideLayout" Target="../slideLayouts/slideLayout4.xml"/><Relationship Id="rId1" Type="http://schemas.openxmlformats.org/officeDocument/2006/relationships/tags" Target="../tags/tag133.xml"/><Relationship Id="rId2" Type="http://schemas.openxmlformats.org/officeDocument/2006/relationships/tags" Target="../tags/tag13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139.xml"/><Relationship Id="rId4" Type="http://schemas.openxmlformats.org/officeDocument/2006/relationships/tags" Target="../tags/tag140.xml"/><Relationship Id="rId5" Type="http://schemas.openxmlformats.org/officeDocument/2006/relationships/slideLayout" Target="../slideLayouts/slideLayout4.xml"/><Relationship Id="rId6" Type="http://schemas.openxmlformats.org/officeDocument/2006/relationships/hyperlink" Target="http://130.220.208.198:8080/AUI4IRSearch/" TargetMode="External"/><Relationship Id="rId1" Type="http://schemas.openxmlformats.org/officeDocument/2006/relationships/tags" Target="../tags/tag137.xml"/><Relationship Id="rId2" Type="http://schemas.openxmlformats.org/officeDocument/2006/relationships/tags" Target="../tags/tag13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23.xml"/><Relationship Id="rId4" Type="http://schemas.openxmlformats.org/officeDocument/2006/relationships/tags" Target="../tags/tag124.xml"/><Relationship Id="rId5" Type="http://schemas.openxmlformats.org/officeDocument/2006/relationships/slideLayout" Target="../slideLayouts/slideLayout4.xml"/><Relationship Id="rId1" Type="http://schemas.openxmlformats.org/officeDocument/2006/relationships/tags" Target="../tags/tag121.xml"/><Relationship Id="rId2" Type="http://schemas.openxmlformats.org/officeDocument/2006/relationships/tags" Target="../tags/tag12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141.xml"/><Relationship Id="rId2" Type="http://schemas.openxmlformats.org/officeDocument/2006/relationships/tags" Target="../tags/tag142.xml"/><Relationship Id="rId3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Relationship Id="rId3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27.xml"/><Relationship Id="rId4" Type="http://schemas.openxmlformats.org/officeDocument/2006/relationships/tags" Target="../tags/tag128.xml"/><Relationship Id="rId5" Type="http://schemas.openxmlformats.org/officeDocument/2006/relationships/slideLayout" Target="../slideLayouts/slideLayout4.xml"/><Relationship Id="rId1" Type="http://schemas.openxmlformats.org/officeDocument/2006/relationships/tags" Target="../tags/tag125.xml"/><Relationship Id="rId2" Type="http://schemas.openxmlformats.org/officeDocument/2006/relationships/tags" Target="../tags/tag1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312272" y="1383620"/>
            <a:ext cx="8508203" cy="2106233"/>
          </a:xfrm>
        </p:spPr>
        <p:txBody>
          <a:bodyPr>
            <a:noAutofit/>
          </a:bodyPr>
          <a:lstStyle/>
          <a:p>
            <a:r>
              <a:rPr lang="en-US" dirty="0"/>
              <a:t>An Information Retrieval Perspective of Filter Selection for Adaptive User </a:t>
            </a:r>
            <a:r>
              <a:rPr lang="en-US" dirty="0" smtClean="0"/>
              <a:t>Interfaces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312269" y="3812734"/>
            <a:ext cx="5744896" cy="1189286"/>
          </a:xfrm>
        </p:spPr>
        <p:txBody>
          <a:bodyPr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2000" i="1" dirty="0"/>
              <a:t>Authors: </a:t>
            </a:r>
            <a:r>
              <a:rPr lang="en-US" sz="2000" dirty="0"/>
              <a:t>Reda Bouadjenek, </a:t>
            </a:r>
            <a:r>
              <a:rPr lang="en-US" sz="2000" dirty="0" err="1" smtClean="0"/>
              <a:t>Yihao</a:t>
            </a:r>
            <a:r>
              <a:rPr lang="en-US" sz="2000" dirty="0" smtClean="0"/>
              <a:t> </a:t>
            </a:r>
            <a:r>
              <a:rPr lang="en-US" sz="2000" dirty="0" smtClean="0"/>
              <a:t>Du and Scott </a:t>
            </a:r>
            <a:r>
              <a:rPr lang="en-US" sz="2000" dirty="0" err="1" smtClean="0"/>
              <a:t>Sanner</a:t>
            </a:r>
            <a:r>
              <a:rPr lang="en-US" sz="2000" dirty="0" smtClean="0"/>
              <a:t> </a:t>
            </a:r>
          </a:p>
          <a:p>
            <a:pPr algn="l">
              <a:spcAft>
                <a:spcPts val="600"/>
              </a:spcAft>
            </a:pPr>
            <a:r>
              <a:rPr lang="en-US" sz="2000" b="1" dirty="0" smtClean="0"/>
              <a:t>Date: </a:t>
            </a:r>
            <a:r>
              <a:rPr lang="en-US" sz="2000" b="1" dirty="0" smtClean="0"/>
              <a:t>21/02/2018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3600" dirty="0" smtClean="0"/>
              <a:t>Optimized metrics for filter evaluation 2/2</a:t>
            </a:r>
            <a:endParaRPr lang="en-AU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CA" sz="2000" dirty="0" smtClean="0"/>
              <a:t>Optimize new (approximations of) expected metrics, i.e., Expected-(Precision, Recall, F1-Score).</a:t>
            </a:r>
          </a:p>
          <a:p>
            <a:pPr lvl="1" algn="just"/>
            <a:r>
              <a:rPr lang="en-CA" sz="1800" dirty="0" smtClean="0"/>
              <a:t>Expected-P and approximated Expected-R (using 1</a:t>
            </a:r>
            <a:r>
              <a:rPr lang="en-CA" sz="1800" baseline="30000" dirty="0" smtClean="0"/>
              <a:t>st</a:t>
            </a:r>
            <a:r>
              <a:rPr lang="en-CA" sz="1800" dirty="0" smtClean="0"/>
              <a:t> order approximation):</a:t>
            </a:r>
          </a:p>
          <a:p>
            <a:pPr lvl="1" algn="just"/>
            <a:endParaRPr lang="en-CA" sz="1800" dirty="0" smtClean="0"/>
          </a:p>
          <a:p>
            <a:pPr lvl="1" algn="just"/>
            <a:endParaRPr lang="en-CA" sz="1800" dirty="0"/>
          </a:p>
          <a:p>
            <a:pPr lvl="1" algn="just"/>
            <a:r>
              <a:rPr lang="en-CA" sz="1800" dirty="0" smtClean="0"/>
              <a:t>Approximated  EF1 is based on EP and ER.</a:t>
            </a:r>
          </a:p>
          <a:p>
            <a:pPr lvl="1" algn="just"/>
            <a:endParaRPr lang="en-CA" sz="18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Image 4" descr="Screen Shot 2018-02-20 at 19.20.5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105236"/>
            <a:ext cx="3707904" cy="611318"/>
          </a:xfrm>
          <a:prstGeom prst="rect">
            <a:avLst/>
          </a:prstGeom>
        </p:spPr>
      </p:pic>
      <p:pic>
        <p:nvPicPr>
          <p:cNvPr id="6" name="Image 5" descr="Screen Shot 2018-02-20 at 19.21.2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2104895"/>
            <a:ext cx="3643666" cy="612000"/>
          </a:xfrm>
          <a:prstGeom prst="rect">
            <a:avLst/>
          </a:prstGeom>
        </p:spPr>
      </p:pic>
      <p:pic>
        <p:nvPicPr>
          <p:cNvPr id="7" name="Image 6" descr="scatter_plot_EF1.vs.F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628" y="3219822"/>
            <a:ext cx="5896744" cy="1649684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2387410" y="4803139"/>
            <a:ext cx="436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Scatter plot showing EF1-Score vs. F1-Score.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87304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Optimization algorithms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en-CA" dirty="0" smtClean="0"/>
              <a:t>Three algorithms are described in the paper.</a:t>
            </a:r>
          </a:p>
          <a:p>
            <a:pPr lvl="1" algn="just"/>
            <a:r>
              <a:rPr lang="en-CA" dirty="0" smtClean="0"/>
              <a:t>Top-down algorithms.</a:t>
            </a:r>
          </a:p>
          <a:p>
            <a:pPr lvl="2" algn="just"/>
            <a:r>
              <a:rPr lang="en-CA" dirty="0" smtClean="0">
                <a:solidFill>
                  <a:srgbClr val="FF0000"/>
                </a:solidFill>
              </a:rPr>
              <a:t>A greedy</a:t>
            </a:r>
            <a:r>
              <a:rPr lang="en-CA" dirty="0">
                <a:solidFill>
                  <a:srgbClr val="FF0000"/>
                </a:solidFill>
              </a:rPr>
              <a:t> </a:t>
            </a:r>
            <a:r>
              <a:rPr lang="en-CA" dirty="0" smtClean="0">
                <a:solidFill>
                  <a:srgbClr val="FF0000"/>
                </a:solidFill>
              </a:rPr>
              <a:t>dichotomy-based algorithm.</a:t>
            </a:r>
          </a:p>
          <a:p>
            <a:pPr lvl="2" algn="just"/>
            <a:r>
              <a:rPr lang="en-CA" dirty="0" smtClean="0">
                <a:solidFill>
                  <a:srgbClr val="FF0000"/>
                </a:solidFill>
              </a:rPr>
              <a:t>A greedy algorithm.</a:t>
            </a:r>
            <a:endParaRPr lang="en-CA" dirty="0" smtClean="0"/>
          </a:p>
          <a:p>
            <a:pPr lvl="1" algn="just"/>
            <a:r>
              <a:rPr lang="en-CA" dirty="0" smtClean="0">
                <a:solidFill>
                  <a:srgbClr val="FF0000"/>
                </a:solidFill>
              </a:rPr>
              <a:t>A MILP-based solution used for benchmarking.</a:t>
            </a:r>
          </a:p>
          <a:p>
            <a:pPr algn="just"/>
            <a:r>
              <a:rPr lang="en-CA" dirty="0" smtClean="0"/>
              <a:t>Other algorithms?</a:t>
            </a:r>
            <a:endParaRPr lang="en-CA" dirty="0"/>
          </a:p>
          <a:p>
            <a:pPr lvl="1" algn="just"/>
            <a:r>
              <a:rPr lang="en-CA" dirty="0"/>
              <a:t>Bottom-up algorithms.</a:t>
            </a:r>
          </a:p>
          <a:p>
            <a:pPr lvl="1" algn="just"/>
            <a:r>
              <a:rPr lang="en-CA" dirty="0"/>
              <a:t>Greedy algorithm.</a:t>
            </a:r>
            <a:endParaRPr lang="en-CA" dirty="0">
              <a:solidFill>
                <a:srgbClr val="FF0000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966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CA" dirty="0" smtClean="0"/>
              <a:t>Top-down approach based on a binary space </a:t>
            </a:r>
            <a:r>
              <a:rPr lang="en-CA" dirty="0" smtClean="0"/>
              <a:t>partitioning.</a:t>
            </a:r>
          </a:p>
          <a:p>
            <a:pPr algn="just"/>
            <a:r>
              <a:rPr lang="en-CA" dirty="0" smtClean="0"/>
              <a:t>Search for upper bound, then for lower bound.</a:t>
            </a:r>
            <a:endParaRPr lang="en-CA" dirty="0"/>
          </a:p>
        </p:txBody>
      </p:sp>
      <p:cxnSp>
        <p:nvCxnSpPr>
          <p:cNvPr id="43" name="Connecteur droit avec flèche 42"/>
          <p:cNvCxnSpPr/>
          <p:nvPr/>
        </p:nvCxnSpPr>
        <p:spPr>
          <a:xfrm>
            <a:off x="899592" y="4218642"/>
            <a:ext cx="554461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Dichotomy </a:t>
            </a:r>
            <a:r>
              <a:rPr lang="en-CA" dirty="0" smtClean="0"/>
              <a:t>algorithm</a:t>
            </a:r>
            <a:r>
              <a:rPr lang="en-CA" dirty="0"/>
              <a:t>: Time filter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3" name="Connecteur droit 2"/>
          <p:cNvCxnSpPr/>
          <p:nvPr/>
        </p:nvCxnSpPr>
        <p:spPr>
          <a:xfrm>
            <a:off x="827584" y="3714586"/>
            <a:ext cx="7488832" cy="0"/>
          </a:xfrm>
          <a:prstGeom prst="line">
            <a:avLst/>
          </a:pr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ZoneTexte 4"/>
          <p:cNvSpPr txBox="1"/>
          <p:nvPr/>
        </p:nvSpPr>
        <p:spPr>
          <a:xfrm>
            <a:off x="8316416" y="3498562"/>
            <a:ext cx="64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Time</a:t>
            </a:r>
            <a:endParaRPr lang="fr-FR" dirty="0"/>
          </a:p>
        </p:txBody>
      </p:sp>
      <p:grpSp>
        <p:nvGrpSpPr>
          <p:cNvPr id="22" name="Grouper 21"/>
          <p:cNvGrpSpPr/>
          <p:nvPr/>
        </p:nvGrpSpPr>
        <p:grpSpPr>
          <a:xfrm>
            <a:off x="1403648" y="3534566"/>
            <a:ext cx="377515" cy="657364"/>
            <a:chOff x="1403648" y="3543858"/>
            <a:chExt cx="377515" cy="657364"/>
          </a:xfrm>
        </p:grpSpPr>
        <p:sp>
          <p:nvSpPr>
            <p:cNvPr id="8" name="Multiplication 7"/>
            <p:cNvSpPr>
              <a:spLocks/>
            </p:cNvSpPr>
            <p:nvPr/>
          </p:nvSpPr>
          <p:spPr>
            <a:xfrm>
              <a:off x="1412405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1403648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 smtClean="0"/>
                <a:t>8</a:t>
              </a:r>
              <a:endParaRPr lang="fr-FR" baseline="-25000" dirty="0"/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2339752" y="3534566"/>
            <a:ext cx="377515" cy="657364"/>
            <a:chOff x="2339752" y="3543858"/>
            <a:chExt cx="377515" cy="657364"/>
          </a:xfrm>
        </p:grpSpPr>
        <p:sp>
          <p:nvSpPr>
            <p:cNvPr id="9" name="Multiplication 8"/>
            <p:cNvSpPr>
              <a:spLocks/>
            </p:cNvSpPr>
            <p:nvPr/>
          </p:nvSpPr>
          <p:spPr>
            <a:xfrm>
              <a:off x="2348509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ZoneTexte 15"/>
            <p:cNvSpPr txBox="1"/>
            <p:nvPr/>
          </p:nvSpPr>
          <p:spPr>
            <a:xfrm>
              <a:off x="2339752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 smtClean="0"/>
                <a:t>1</a:t>
              </a:r>
              <a:endParaRPr lang="fr-FR" baseline="-25000" dirty="0"/>
            </a:p>
          </p:txBody>
        </p:sp>
      </p:grpSp>
      <p:grpSp>
        <p:nvGrpSpPr>
          <p:cNvPr id="24" name="Grouper 23"/>
          <p:cNvGrpSpPr/>
          <p:nvPr/>
        </p:nvGrpSpPr>
        <p:grpSpPr>
          <a:xfrm>
            <a:off x="3563888" y="3534566"/>
            <a:ext cx="377515" cy="657364"/>
            <a:chOff x="3563888" y="3543858"/>
            <a:chExt cx="377515" cy="657364"/>
          </a:xfrm>
        </p:grpSpPr>
        <p:sp>
          <p:nvSpPr>
            <p:cNvPr id="10" name="Multiplication 9"/>
            <p:cNvSpPr>
              <a:spLocks/>
            </p:cNvSpPr>
            <p:nvPr/>
          </p:nvSpPr>
          <p:spPr>
            <a:xfrm>
              <a:off x="3572645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3563888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 smtClean="0"/>
                <a:t>5</a:t>
              </a:r>
              <a:endParaRPr lang="fr-FR" baseline="-25000" dirty="0"/>
            </a:p>
          </p:txBody>
        </p:sp>
      </p:grpSp>
      <p:grpSp>
        <p:nvGrpSpPr>
          <p:cNvPr id="25" name="Grouper 24"/>
          <p:cNvGrpSpPr/>
          <p:nvPr/>
        </p:nvGrpSpPr>
        <p:grpSpPr>
          <a:xfrm>
            <a:off x="4139952" y="3534566"/>
            <a:ext cx="377515" cy="657364"/>
            <a:chOff x="4139952" y="3543858"/>
            <a:chExt cx="377515" cy="657364"/>
          </a:xfrm>
        </p:grpSpPr>
        <p:sp>
          <p:nvSpPr>
            <p:cNvPr id="14" name="Multiplication 13"/>
            <p:cNvSpPr>
              <a:spLocks/>
            </p:cNvSpPr>
            <p:nvPr/>
          </p:nvSpPr>
          <p:spPr>
            <a:xfrm>
              <a:off x="4148709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ZoneTexte 17"/>
            <p:cNvSpPr txBox="1"/>
            <p:nvPr/>
          </p:nvSpPr>
          <p:spPr>
            <a:xfrm>
              <a:off x="4139952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 smtClean="0"/>
                <a:t>7</a:t>
              </a:r>
              <a:endParaRPr lang="fr-FR" baseline="-25000" dirty="0"/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4716016" y="3534566"/>
            <a:ext cx="377515" cy="657364"/>
            <a:chOff x="4716016" y="3543858"/>
            <a:chExt cx="377515" cy="657364"/>
          </a:xfrm>
        </p:grpSpPr>
        <p:sp>
          <p:nvSpPr>
            <p:cNvPr id="11" name="Multiplication 10"/>
            <p:cNvSpPr>
              <a:spLocks/>
            </p:cNvSpPr>
            <p:nvPr/>
          </p:nvSpPr>
          <p:spPr>
            <a:xfrm>
              <a:off x="4724773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ZoneTexte 18"/>
            <p:cNvSpPr txBox="1"/>
            <p:nvPr/>
          </p:nvSpPr>
          <p:spPr>
            <a:xfrm>
              <a:off x="4716016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/>
                <a:t>3</a:t>
              </a:r>
            </a:p>
          </p:txBody>
        </p:sp>
      </p:grpSp>
      <p:grpSp>
        <p:nvGrpSpPr>
          <p:cNvPr id="27" name="Grouper 26"/>
          <p:cNvGrpSpPr/>
          <p:nvPr/>
        </p:nvGrpSpPr>
        <p:grpSpPr>
          <a:xfrm>
            <a:off x="5823383" y="3534566"/>
            <a:ext cx="377515" cy="657364"/>
            <a:chOff x="5823383" y="3543858"/>
            <a:chExt cx="377515" cy="657364"/>
          </a:xfrm>
        </p:grpSpPr>
        <p:sp>
          <p:nvSpPr>
            <p:cNvPr id="12" name="Multiplication 11"/>
            <p:cNvSpPr>
              <a:spLocks/>
            </p:cNvSpPr>
            <p:nvPr/>
          </p:nvSpPr>
          <p:spPr>
            <a:xfrm>
              <a:off x="5832140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5823383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/>
                <a:t>4</a:t>
              </a:r>
            </a:p>
          </p:txBody>
        </p:sp>
      </p:grpSp>
      <p:grpSp>
        <p:nvGrpSpPr>
          <p:cNvPr id="28" name="Grouper 27"/>
          <p:cNvGrpSpPr/>
          <p:nvPr/>
        </p:nvGrpSpPr>
        <p:grpSpPr>
          <a:xfrm>
            <a:off x="7020272" y="3534566"/>
            <a:ext cx="377515" cy="657364"/>
            <a:chOff x="7020272" y="3543858"/>
            <a:chExt cx="377515" cy="657364"/>
          </a:xfrm>
        </p:grpSpPr>
        <p:sp>
          <p:nvSpPr>
            <p:cNvPr id="13" name="Multiplication 12"/>
            <p:cNvSpPr>
              <a:spLocks/>
            </p:cNvSpPr>
            <p:nvPr/>
          </p:nvSpPr>
          <p:spPr>
            <a:xfrm>
              <a:off x="7029029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ZoneTexte 20"/>
            <p:cNvSpPr txBox="1"/>
            <p:nvPr/>
          </p:nvSpPr>
          <p:spPr>
            <a:xfrm>
              <a:off x="7020272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/>
                <a:t>2</a:t>
              </a:r>
            </a:p>
          </p:txBody>
        </p:sp>
      </p:grpSp>
      <p:cxnSp>
        <p:nvCxnSpPr>
          <p:cNvPr id="30" name="Connecteur droit 29"/>
          <p:cNvCxnSpPr/>
          <p:nvPr/>
        </p:nvCxnSpPr>
        <p:spPr>
          <a:xfrm>
            <a:off x="4572000" y="3570570"/>
            <a:ext cx="0" cy="720080"/>
          </a:xfrm>
          <a:prstGeom prst="line">
            <a:avLst/>
          </a:prstGeom>
          <a:ln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6" name="Connecteur droit avec flèche 35"/>
          <p:cNvCxnSpPr/>
          <p:nvPr/>
        </p:nvCxnSpPr>
        <p:spPr>
          <a:xfrm>
            <a:off x="899592" y="4218642"/>
            <a:ext cx="367240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7" name="ZoneTexte 36"/>
          <p:cNvSpPr txBox="1"/>
          <p:nvPr/>
        </p:nvSpPr>
        <p:spPr>
          <a:xfrm>
            <a:off x="107504" y="3075806"/>
            <a:ext cx="1137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Fixing min</a:t>
            </a:r>
            <a:endParaRPr lang="fr-FR" dirty="0"/>
          </a:p>
        </p:txBody>
      </p:sp>
      <p:cxnSp>
        <p:nvCxnSpPr>
          <p:cNvPr id="38" name="Connecteur droit avec flèche 37"/>
          <p:cNvCxnSpPr/>
          <p:nvPr/>
        </p:nvCxnSpPr>
        <p:spPr>
          <a:xfrm flipV="1">
            <a:off x="899592" y="4312773"/>
            <a:ext cx="7344816" cy="2776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0" name="ZoneTexte 39"/>
          <p:cNvSpPr txBox="1"/>
          <p:nvPr/>
        </p:nvSpPr>
        <p:spPr>
          <a:xfrm>
            <a:off x="4334464" y="4290650"/>
            <a:ext cx="48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Ef1</a:t>
            </a:r>
            <a:endParaRPr lang="fr-FR" dirty="0"/>
          </a:p>
        </p:txBody>
      </p:sp>
      <p:sp>
        <p:nvSpPr>
          <p:cNvPr id="41" name="ZoneTexte 40"/>
          <p:cNvSpPr txBox="1"/>
          <p:nvPr/>
        </p:nvSpPr>
        <p:spPr>
          <a:xfrm>
            <a:off x="2791040" y="3921318"/>
            <a:ext cx="5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Ef1`</a:t>
            </a:r>
            <a:endParaRPr lang="fr-FR" dirty="0"/>
          </a:p>
        </p:txBody>
      </p:sp>
      <p:cxnSp>
        <p:nvCxnSpPr>
          <p:cNvPr id="42" name="Connecteur droit 41"/>
          <p:cNvCxnSpPr/>
          <p:nvPr/>
        </p:nvCxnSpPr>
        <p:spPr>
          <a:xfrm>
            <a:off x="6410248" y="3570570"/>
            <a:ext cx="0" cy="720080"/>
          </a:xfrm>
          <a:prstGeom prst="line">
            <a:avLst/>
          </a:prstGeom>
          <a:ln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5" name="Accolade fermante 44"/>
          <p:cNvSpPr/>
          <p:nvPr/>
        </p:nvSpPr>
        <p:spPr>
          <a:xfrm rot="16200000">
            <a:off x="6300192" y="1698362"/>
            <a:ext cx="216024" cy="367240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ZoneTexte 38"/>
          <p:cNvSpPr txBox="1"/>
          <p:nvPr/>
        </p:nvSpPr>
        <p:spPr>
          <a:xfrm>
            <a:off x="6310679" y="3003798"/>
            <a:ext cx="1429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Upper bound</a:t>
            </a:r>
            <a:endParaRPr lang="en-CA" dirty="0"/>
          </a:p>
        </p:txBody>
      </p:sp>
      <p:cxnSp>
        <p:nvCxnSpPr>
          <p:cNvPr id="29" name="Connecteur droit avec flèche 28"/>
          <p:cNvCxnSpPr>
            <a:stCxn id="37" idx="2"/>
          </p:cNvCxnSpPr>
          <p:nvPr/>
        </p:nvCxnSpPr>
        <p:spPr>
          <a:xfrm>
            <a:off x="676211" y="3445138"/>
            <a:ext cx="223381" cy="2787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>
            <a:stCxn id="39" idx="2"/>
          </p:cNvCxnSpPr>
          <p:nvPr/>
        </p:nvCxnSpPr>
        <p:spPr>
          <a:xfrm flipH="1">
            <a:off x="6372200" y="3373130"/>
            <a:ext cx="653316" cy="3507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6444208" y="3363838"/>
            <a:ext cx="1944216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51000"/>
                  <a:satMod val="130000"/>
                  <a:alpha val="35000"/>
                </a:schemeClr>
              </a:gs>
              <a:gs pos="80000">
                <a:schemeClr val="accent2">
                  <a:shade val="93000"/>
                  <a:satMod val="130000"/>
                  <a:alpha val="35000"/>
                </a:schemeClr>
              </a:gs>
              <a:gs pos="100000">
                <a:schemeClr val="accent2">
                  <a:shade val="94000"/>
                  <a:satMod val="135000"/>
                  <a:alpha val="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Accolade fermante 46"/>
          <p:cNvSpPr/>
          <p:nvPr/>
        </p:nvSpPr>
        <p:spPr>
          <a:xfrm rot="16200000">
            <a:off x="5364088" y="2643758"/>
            <a:ext cx="216024" cy="18002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8" name="Connecteur droit 47"/>
          <p:cNvCxnSpPr/>
          <p:nvPr/>
        </p:nvCxnSpPr>
        <p:spPr>
          <a:xfrm>
            <a:off x="5470056" y="3579862"/>
            <a:ext cx="0" cy="720080"/>
          </a:xfrm>
          <a:prstGeom prst="line">
            <a:avLst/>
          </a:prstGeom>
          <a:ln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899592" y="4299942"/>
            <a:ext cx="554461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899592" y="4227934"/>
            <a:ext cx="4536504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9277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40" grpId="0"/>
      <p:bldP spid="40" grpId="1"/>
      <p:bldP spid="40" grpId="2"/>
      <p:bldP spid="40" grpId="3"/>
      <p:bldP spid="40" grpId="4"/>
      <p:bldP spid="41" grpId="0"/>
      <p:bldP spid="41" grpId="1"/>
      <p:bldP spid="41" grpId="2"/>
      <p:bldP spid="41" grpId="3"/>
      <p:bldP spid="41" grpId="4"/>
      <p:bldP spid="45" grpId="0" animBg="1"/>
      <p:bldP spid="45" grpId="1" animBg="1"/>
      <p:bldP spid="39" grpId="0"/>
      <p:bldP spid="46" grpId="0" animBg="1"/>
      <p:bldP spid="47" grpId="0" animBg="1"/>
      <p:bldP spid="47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CA" dirty="0"/>
              <a:t>Top-down approach based on a binary space partitioning.</a:t>
            </a:r>
          </a:p>
          <a:p>
            <a:pPr algn="just"/>
            <a:r>
              <a:rPr lang="en-CA" dirty="0"/>
              <a:t>Search for upper bound, then for lower bound.</a:t>
            </a:r>
            <a:endParaRPr lang="en-CA" dirty="0"/>
          </a:p>
        </p:txBody>
      </p:sp>
      <p:cxnSp>
        <p:nvCxnSpPr>
          <p:cNvPr id="43" name="Connecteur droit avec flèche 42"/>
          <p:cNvCxnSpPr/>
          <p:nvPr/>
        </p:nvCxnSpPr>
        <p:spPr>
          <a:xfrm flipV="1">
            <a:off x="3635896" y="4218642"/>
            <a:ext cx="2808312" cy="929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Dichotomy algorithm</a:t>
            </a:r>
            <a:r>
              <a:rPr lang="en-CA" dirty="0" smtClean="0"/>
              <a:t>: Time filter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13</a:t>
            </a:fld>
            <a:endParaRPr lang="en-US" dirty="0"/>
          </a:p>
        </p:txBody>
      </p:sp>
      <p:cxnSp>
        <p:nvCxnSpPr>
          <p:cNvPr id="3" name="Connecteur droit 2"/>
          <p:cNvCxnSpPr/>
          <p:nvPr/>
        </p:nvCxnSpPr>
        <p:spPr>
          <a:xfrm>
            <a:off x="827584" y="3714586"/>
            <a:ext cx="7488832" cy="0"/>
          </a:xfrm>
          <a:prstGeom prst="line">
            <a:avLst/>
          </a:pr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ZoneTexte 4"/>
          <p:cNvSpPr txBox="1"/>
          <p:nvPr/>
        </p:nvSpPr>
        <p:spPr>
          <a:xfrm>
            <a:off x="8316416" y="3498562"/>
            <a:ext cx="64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Time</a:t>
            </a:r>
            <a:endParaRPr lang="fr-FR" dirty="0"/>
          </a:p>
        </p:txBody>
      </p:sp>
      <p:grpSp>
        <p:nvGrpSpPr>
          <p:cNvPr id="22" name="Grouper 21"/>
          <p:cNvGrpSpPr/>
          <p:nvPr/>
        </p:nvGrpSpPr>
        <p:grpSpPr>
          <a:xfrm>
            <a:off x="1403648" y="3534566"/>
            <a:ext cx="377515" cy="657364"/>
            <a:chOff x="1403648" y="3543858"/>
            <a:chExt cx="377515" cy="657364"/>
          </a:xfrm>
        </p:grpSpPr>
        <p:sp>
          <p:nvSpPr>
            <p:cNvPr id="8" name="Multiplication 7"/>
            <p:cNvSpPr>
              <a:spLocks/>
            </p:cNvSpPr>
            <p:nvPr/>
          </p:nvSpPr>
          <p:spPr>
            <a:xfrm>
              <a:off x="1412405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1403648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 smtClean="0"/>
                <a:t>8</a:t>
              </a:r>
              <a:endParaRPr lang="fr-FR" baseline="-25000" dirty="0"/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2339752" y="3534566"/>
            <a:ext cx="377515" cy="657364"/>
            <a:chOff x="2339752" y="3543858"/>
            <a:chExt cx="377515" cy="657364"/>
          </a:xfrm>
        </p:grpSpPr>
        <p:sp>
          <p:nvSpPr>
            <p:cNvPr id="9" name="Multiplication 8"/>
            <p:cNvSpPr>
              <a:spLocks/>
            </p:cNvSpPr>
            <p:nvPr/>
          </p:nvSpPr>
          <p:spPr>
            <a:xfrm>
              <a:off x="2348509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ZoneTexte 15"/>
            <p:cNvSpPr txBox="1"/>
            <p:nvPr/>
          </p:nvSpPr>
          <p:spPr>
            <a:xfrm>
              <a:off x="2339752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 smtClean="0"/>
                <a:t>1</a:t>
              </a:r>
              <a:endParaRPr lang="fr-FR" baseline="-25000" dirty="0"/>
            </a:p>
          </p:txBody>
        </p:sp>
      </p:grpSp>
      <p:grpSp>
        <p:nvGrpSpPr>
          <p:cNvPr id="24" name="Grouper 23"/>
          <p:cNvGrpSpPr/>
          <p:nvPr/>
        </p:nvGrpSpPr>
        <p:grpSpPr>
          <a:xfrm>
            <a:off x="3563888" y="3534566"/>
            <a:ext cx="377515" cy="657364"/>
            <a:chOff x="3563888" y="3543858"/>
            <a:chExt cx="377515" cy="657364"/>
          </a:xfrm>
        </p:grpSpPr>
        <p:sp>
          <p:nvSpPr>
            <p:cNvPr id="10" name="Multiplication 9"/>
            <p:cNvSpPr>
              <a:spLocks/>
            </p:cNvSpPr>
            <p:nvPr/>
          </p:nvSpPr>
          <p:spPr>
            <a:xfrm>
              <a:off x="3572645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3563888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 smtClean="0"/>
                <a:t>5</a:t>
              </a:r>
              <a:endParaRPr lang="fr-FR" baseline="-25000" dirty="0"/>
            </a:p>
          </p:txBody>
        </p:sp>
      </p:grpSp>
      <p:grpSp>
        <p:nvGrpSpPr>
          <p:cNvPr id="25" name="Grouper 24"/>
          <p:cNvGrpSpPr/>
          <p:nvPr/>
        </p:nvGrpSpPr>
        <p:grpSpPr>
          <a:xfrm>
            <a:off x="4139952" y="3534566"/>
            <a:ext cx="377515" cy="657364"/>
            <a:chOff x="4139952" y="3543858"/>
            <a:chExt cx="377515" cy="657364"/>
          </a:xfrm>
        </p:grpSpPr>
        <p:sp>
          <p:nvSpPr>
            <p:cNvPr id="14" name="Multiplication 13"/>
            <p:cNvSpPr>
              <a:spLocks/>
            </p:cNvSpPr>
            <p:nvPr/>
          </p:nvSpPr>
          <p:spPr>
            <a:xfrm>
              <a:off x="4148709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ZoneTexte 17"/>
            <p:cNvSpPr txBox="1"/>
            <p:nvPr/>
          </p:nvSpPr>
          <p:spPr>
            <a:xfrm>
              <a:off x="4139952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 smtClean="0"/>
                <a:t>7</a:t>
              </a:r>
              <a:endParaRPr lang="fr-FR" baseline="-25000" dirty="0"/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4716016" y="3534566"/>
            <a:ext cx="377515" cy="657364"/>
            <a:chOff x="4716016" y="3543858"/>
            <a:chExt cx="377515" cy="657364"/>
          </a:xfrm>
        </p:grpSpPr>
        <p:sp>
          <p:nvSpPr>
            <p:cNvPr id="11" name="Multiplication 10"/>
            <p:cNvSpPr>
              <a:spLocks/>
            </p:cNvSpPr>
            <p:nvPr/>
          </p:nvSpPr>
          <p:spPr>
            <a:xfrm>
              <a:off x="4724773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ZoneTexte 18"/>
            <p:cNvSpPr txBox="1"/>
            <p:nvPr/>
          </p:nvSpPr>
          <p:spPr>
            <a:xfrm>
              <a:off x="4716016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/>
                <a:t>3</a:t>
              </a:r>
            </a:p>
          </p:txBody>
        </p:sp>
      </p:grpSp>
      <p:grpSp>
        <p:nvGrpSpPr>
          <p:cNvPr id="27" name="Grouper 26"/>
          <p:cNvGrpSpPr/>
          <p:nvPr/>
        </p:nvGrpSpPr>
        <p:grpSpPr>
          <a:xfrm>
            <a:off x="5823383" y="3534566"/>
            <a:ext cx="377515" cy="657364"/>
            <a:chOff x="5823383" y="3543858"/>
            <a:chExt cx="377515" cy="657364"/>
          </a:xfrm>
        </p:grpSpPr>
        <p:sp>
          <p:nvSpPr>
            <p:cNvPr id="12" name="Multiplication 11"/>
            <p:cNvSpPr>
              <a:spLocks/>
            </p:cNvSpPr>
            <p:nvPr/>
          </p:nvSpPr>
          <p:spPr>
            <a:xfrm>
              <a:off x="5832140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5823383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/>
                <a:t>4</a:t>
              </a:r>
            </a:p>
          </p:txBody>
        </p:sp>
      </p:grpSp>
      <p:grpSp>
        <p:nvGrpSpPr>
          <p:cNvPr id="28" name="Grouper 27"/>
          <p:cNvGrpSpPr/>
          <p:nvPr/>
        </p:nvGrpSpPr>
        <p:grpSpPr>
          <a:xfrm>
            <a:off x="7020272" y="3534566"/>
            <a:ext cx="377515" cy="657364"/>
            <a:chOff x="7020272" y="3543858"/>
            <a:chExt cx="377515" cy="657364"/>
          </a:xfrm>
        </p:grpSpPr>
        <p:sp>
          <p:nvSpPr>
            <p:cNvPr id="13" name="Multiplication 12"/>
            <p:cNvSpPr>
              <a:spLocks/>
            </p:cNvSpPr>
            <p:nvPr/>
          </p:nvSpPr>
          <p:spPr>
            <a:xfrm>
              <a:off x="7029029" y="3543858"/>
              <a:ext cx="360000" cy="360000"/>
            </a:xfrm>
            <a:prstGeom prst="mathMultiply">
              <a:avLst>
                <a:gd name="adj1" fmla="val 198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ZoneTexte 20"/>
            <p:cNvSpPr txBox="1"/>
            <p:nvPr/>
          </p:nvSpPr>
          <p:spPr>
            <a:xfrm>
              <a:off x="7020272" y="3831890"/>
              <a:ext cx="377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</a:t>
              </a:r>
              <a:r>
                <a:rPr lang="fr-FR" baseline="-25000" dirty="0"/>
                <a:t>2</a:t>
              </a:r>
            </a:p>
          </p:txBody>
        </p:sp>
      </p:grpSp>
      <p:cxnSp>
        <p:nvCxnSpPr>
          <p:cNvPr id="30" name="Connecteur droit 29"/>
          <p:cNvCxnSpPr/>
          <p:nvPr/>
        </p:nvCxnSpPr>
        <p:spPr>
          <a:xfrm>
            <a:off x="3635896" y="3570570"/>
            <a:ext cx="0" cy="720080"/>
          </a:xfrm>
          <a:prstGeom prst="line">
            <a:avLst/>
          </a:prstGeom>
          <a:ln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Connecteur droit avec flèche 37"/>
          <p:cNvCxnSpPr/>
          <p:nvPr/>
        </p:nvCxnSpPr>
        <p:spPr>
          <a:xfrm>
            <a:off x="899592" y="4335256"/>
            <a:ext cx="5544616" cy="122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0" name="ZoneTexte 39"/>
          <p:cNvSpPr txBox="1"/>
          <p:nvPr/>
        </p:nvSpPr>
        <p:spPr>
          <a:xfrm>
            <a:off x="3419872" y="4371950"/>
            <a:ext cx="48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Ef1</a:t>
            </a:r>
            <a:endParaRPr lang="fr-FR" dirty="0"/>
          </a:p>
        </p:txBody>
      </p:sp>
      <p:sp>
        <p:nvSpPr>
          <p:cNvPr id="41" name="ZoneTexte 40"/>
          <p:cNvSpPr txBox="1"/>
          <p:nvPr/>
        </p:nvSpPr>
        <p:spPr>
          <a:xfrm>
            <a:off x="5100128" y="3930610"/>
            <a:ext cx="5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Ef1`</a:t>
            </a:r>
            <a:endParaRPr lang="fr-FR" dirty="0"/>
          </a:p>
        </p:txBody>
      </p:sp>
      <p:cxnSp>
        <p:nvCxnSpPr>
          <p:cNvPr id="42" name="Connecteur droit 41"/>
          <p:cNvCxnSpPr/>
          <p:nvPr/>
        </p:nvCxnSpPr>
        <p:spPr>
          <a:xfrm>
            <a:off x="6410248" y="3570570"/>
            <a:ext cx="0" cy="720080"/>
          </a:xfrm>
          <a:prstGeom prst="line">
            <a:avLst/>
          </a:prstGeom>
          <a:ln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6444208" y="3363838"/>
            <a:ext cx="1944216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51000"/>
                  <a:satMod val="130000"/>
                  <a:alpha val="35000"/>
                </a:schemeClr>
              </a:gs>
              <a:gs pos="80000">
                <a:schemeClr val="accent2">
                  <a:shade val="93000"/>
                  <a:satMod val="130000"/>
                  <a:alpha val="35000"/>
                </a:schemeClr>
              </a:gs>
              <a:gs pos="100000">
                <a:schemeClr val="accent2">
                  <a:shade val="94000"/>
                  <a:satMod val="135000"/>
                  <a:alpha val="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ZoneTexte 48"/>
          <p:cNvSpPr txBox="1"/>
          <p:nvPr/>
        </p:nvSpPr>
        <p:spPr>
          <a:xfrm>
            <a:off x="6372200" y="2931790"/>
            <a:ext cx="117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Fixing max</a:t>
            </a:r>
            <a:endParaRPr lang="fr-FR" dirty="0"/>
          </a:p>
        </p:txBody>
      </p:sp>
      <p:cxnSp>
        <p:nvCxnSpPr>
          <p:cNvPr id="50" name="Connecteur droit avec flèche 49"/>
          <p:cNvCxnSpPr>
            <a:stCxn id="49" idx="2"/>
          </p:cNvCxnSpPr>
          <p:nvPr/>
        </p:nvCxnSpPr>
        <p:spPr>
          <a:xfrm flipH="1">
            <a:off x="6444210" y="3301122"/>
            <a:ext cx="514843" cy="4227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724320" y="3363838"/>
            <a:ext cx="2880320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51000"/>
                  <a:satMod val="130000"/>
                  <a:alpha val="35000"/>
                </a:schemeClr>
              </a:gs>
              <a:gs pos="80000">
                <a:schemeClr val="accent2">
                  <a:shade val="93000"/>
                  <a:satMod val="130000"/>
                  <a:alpha val="35000"/>
                </a:schemeClr>
              </a:gs>
              <a:gs pos="100000">
                <a:schemeClr val="accent2">
                  <a:shade val="94000"/>
                  <a:satMod val="135000"/>
                  <a:alpha val="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5" name="Connecteur droit 54"/>
          <p:cNvCxnSpPr/>
          <p:nvPr/>
        </p:nvCxnSpPr>
        <p:spPr>
          <a:xfrm>
            <a:off x="5004048" y="3579862"/>
            <a:ext cx="0" cy="720080"/>
          </a:xfrm>
          <a:prstGeom prst="line">
            <a:avLst/>
          </a:prstGeom>
          <a:ln>
            <a:prstDash val="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/>
          <p:nvPr/>
        </p:nvCxnSpPr>
        <p:spPr>
          <a:xfrm flipV="1">
            <a:off x="3629104" y="4341821"/>
            <a:ext cx="2808312" cy="1022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7" name="Connecteur droit avec flèche 56"/>
          <p:cNvCxnSpPr/>
          <p:nvPr/>
        </p:nvCxnSpPr>
        <p:spPr>
          <a:xfrm>
            <a:off x="5004048" y="4227934"/>
            <a:ext cx="144016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9" name="ZoneTexte 58"/>
          <p:cNvSpPr txBox="1"/>
          <p:nvPr/>
        </p:nvSpPr>
        <p:spPr>
          <a:xfrm>
            <a:off x="4716016" y="4371950"/>
            <a:ext cx="48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Ef1</a:t>
            </a:r>
            <a:endParaRPr lang="fr-FR" dirty="0"/>
          </a:p>
        </p:txBody>
      </p:sp>
      <p:sp>
        <p:nvSpPr>
          <p:cNvPr id="60" name="ZoneTexte 59"/>
          <p:cNvSpPr txBox="1"/>
          <p:nvPr/>
        </p:nvSpPr>
        <p:spPr>
          <a:xfrm>
            <a:off x="2267744" y="4731990"/>
            <a:ext cx="14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Lower</a:t>
            </a:r>
            <a:r>
              <a:rPr lang="fr-FR" dirty="0" smtClean="0"/>
              <a:t> </a:t>
            </a:r>
            <a:r>
              <a:rPr lang="fr-FR" dirty="0" err="1" smtClean="0"/>
              <a:t>bound</a:t>
            </a:r>
            <a:endParaRPr lang="fr-FR" dirty="0"/>
          </a:p>
        </p:txBody>
      </p:sp>
      <p:cxnSp>
        <p:nvCxnSpPr>
          <p:cNvPr id="61" name="Connecteur droit avec flèche 60"/>
          <p:cNvCxnSpPr>
            <a:stCxn id="60" idx="0"/>
          </p:cNvCxnSpPr>
          <p:nvPr/>
        </p:nvCxnSpPr>
        <p:spPr>
          <a:xfrm flipV="1">
            <a:off x="2979143" y="3723878"/>
            <a:ext cx="656753" cy="10081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240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0" grpId="1"/>
      <p:bldP spid="41" grpId="0"/>
      <p:bldP spid="41" grpId="1"/>
      <p:bldP spid="41" grpId="2"/>
      <p:bldP spid="41" grpId="3"/>
      <p:bldP spid="49" grpId="0"/>
      <p:bldP spid="54" grpId="0" animBg="1"/>
      <p:bldP spid="59" grpId="0"/>
      <p:bldP spid="59" grpId="1"/>
      <p:bldP spid="6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Dichotomy </a:t>
            </a:r>
            <a:r>
              <a:rPr lang="en-CA" dirty="0" smtClean="0"/>
              <a:t>algorithm: Location filter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CA" dirty="0" smtClean="0"/>
              <a:t>The same algorithm can be used to build the location filter.</a:t>
            </a:r>
          </a:p>
          <a:p>
            <a:pPr algn="just"/>
            <a:r>
              <a:rPr lang="en-CA" dirty="0" smtClean="0"/>
              <a:t>Start with x-axis then y-axis.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943708" y="3075806"/>
            <a:ext cx="5256584" cy="201622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Multiplication 6"/>
          <p:cNvSpPr>
            <a:spLocks/>
          </p:cNvSpPr>
          <p:nvPr/>
        </p:nvSpPr>
        <p:spPr>
          <a:xfrm>
            <a:off x="2627784" y="3291830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Multiplication 8"/>
          <p:cNvSpPr>
            <a:spLocks/>
          </p:cNvSpPr>
          <p:nvPr/>
        </p:nvSpPr>
        <p:spPr>
          <a:xfrm>
            <a:off x="3923928" y="4515966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Multiplication 9"/>
          <p:cNvSpPr>
            <a:spLocks/>
          </p:cNvSpPr>
          <p:nvPr/>
        </p:nvSpPr>
        <p:spPr>
          <a:xfrm>
            <a:off x="3131840" y="4155926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Multiplication 10"/>
          <p:cNvSpPr>
            <a:spLocks/>
          </p:cNvSpPr>
          <p:nvPr/>
        </p:nvSpPr>
        <p:spPr>
          <a:xfrm>
            <a:off x="3563888" y="3507854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Multiplication 11"/>
          <p:cNvSpPr>
            <a:spLocks/>
          </p:cNvSpPr>
          <p:nvPr/>
        </p:nvSpPr>
        <p:spPr>
          <a:xfrm>
            <a:off x="4644008" y="3651870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Multiplication 12"/>
          <p:cNvSpPr>
            <a:spLocks/>
          </p:cNvSpPr>
          <p:nvPr/>
        </p:nvSpPr>
        <p:spPr>
          <a:xfrm>
            <a:off x="5436096" y="3579862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Multiplication 13"/>
          <p:cNvSpPr>
            <a:spLocks/>
          </p:cNvSpPr>
          <p:nvPr/>
        </p:nvSpPr>
        <p:spPr>
          <a:xfrm>
            <a:off x="6516216" y="4227934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Multiplication 14"/>
          <p:cNvSpPr>
            <a:spLocks/>
          </p:cNvSpPr>
          <p:nvPr/>
        </p:nvSpPr>
        <p:spPr>
          <a:xfrm>
            <a:off x="6228184" y="3507854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Multiplication 15"/>
          <p:cNvSpPr>
            <a:spLocks/>
          </p:cNvSpPr>
          <p:nvPr/>
        </p:nvSpPr>
        <p:spPr>
          <a:xfrm>
            <a:off x="6444208" y="4659982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Multiplication 16"/>
          <p:cNvSpPr>
            <a:spLocks/>
          </p:cNvSpPr>
          <p:nvPr/>
        </p:nvSpPr>
        <p:spPr>
          <a:xfrm>
            <a:off x="4716016" y="4371950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Multiplication 17"/>
          <p:cNvSpPr>
            <a:spLocks/>
          </p:cNvSpPr>
          <p:nvPr/>
        </p:nvSpPr>
        <p:spPr>
          <a:xfrm>
            <a:off x="5508104" y="4155926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Multiplication 18"/>
          <p:cNvSpPr>
            <a:spLocks/>
          </p:cNvSpPr>
          <p:nvPr/>
        </p:nvSpPr>
        <p:spPr>
          <a:xfrm>
            <a:off x="4716016" y="3219822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Multiplication 19"/>
          <p:cNvSpPr>
            <a:spLocks/>
          </p:cNvSpPr>
          <p:nvPr/>
        </p:nvSpPr>
        <p:spPr>
          <a:xfrm>
            <a:off x="5724128" y="3219822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Multiplication 20"/>
          <p:cNvSpPr>
            <a:spLocks/>
          </p:cNvSpPr>
          <p:nvPr/>
        </p:nvSpPr>
        <p:spPr>
          <a:xfrm>
            <a:off x="3851920" y="4011910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Multiplication 21"/>
          <p:cNvSpPr>
            <a:spLocks/>
          </p:cNvSpPr>
          <p:nvPr/>
        </p:nvSpPr>
        <p:spPr>
          <a:xfrm>
            <a:off x="2051720" y="3507854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Multiplication 22"/>
          <p:cNvSpPr>
            <a:spLocks/>
          </p:cNvSpPr>
          <p:nvPr/>
        </p:nvSpPr>
        <p:spPr>
          <a:xfrm>
            <a:off x="2123728" y="4587974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Multiplication 23"/>
          <p:cNvSpPr>
            <a:spLocks/>
          </p:cNvSpPr>
          <p:nvPr/>
        </p:nvSpPr>
        <p:spPr>
          <a:xfrm>
            <a:off x="2555776" y="3939902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Multiplication 24"/>
          <p:cNvSpPr>
            <a:spLocks/>
          </p:cNvSpPr>
          <p:nvPr/>
        </p:nvSpPr>
        <p:spPr>
          <a:xfrm>
            <a:off x="5508104" y="4659982"/>
            <a:ext cx="360000" cy="360000"/>
          </a:xfrm>
          <a:prstGeom prst="mathMultiply">
            <a:avLst>
              <a:gd name="adj1" fmla="val 19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/>
          <p:cNvSpPr/>
          <p:nvPr/>
        </p:nvSpPr>
        <p:spPr>
          <a:xfrm>
            <a:off x="1945752" y="3075806"/>
            <a:ext cx="3960440" cy="2016224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51000"/>
                  <a:satMod val="130000"/>
                  <a:alpha val="23000"/>
                </a:schemeClr>
              </a:gs>
              <a:gs pos="80000">
                <a:schemeClr val="accent2">
                  <a:shade val="93000"/>
                  <a:satMod val="130000"/>
                  <a:alpha val="23000"/>
                </a:schemeClr>
              </a:gs>
              <a:gs pos="100000">
                <a:schemeClr val="accent2">
                  <a:shade val="94000"/>
                  <a:satMod val="135000"/>
                  <a:alpha val="23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/>
          <p:cNvSpPr/>
          <p:nvPr/>
        </p:nvSpPr>
        <p:spPr>
          <a:xfrm>
            <a:off x="1945752" y="3075806"/>
            <a:ext cx="3202312" cy="2016224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51000"/>
                  <a:satMod val="130000"/>
                  <a:alpha val="23000"/>
                </a:schemeClr>
              </a:gs>
              <a:gs pos="80000">
                <a:schemeClr val="accent2">
                  <a:shade val="93000"/>
                  <a:satMod val="130000"/>
                  <a:alpha val="23000"/>
                </a:schemeClr>
              </a:gs>
              <a:gs pos="100000">
                <a:schemeClr val="accent2">
                  <a:shade val="94000"/>
                  <a:satMod val="135000"/>
                  <a:alpha val="23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/>
          <p:cNvSpPr/>
          <p:nvPr/>
        </p:nvSpPr>
        <p:spPr>
          <a:xfrm>
            <a:off x="2771800" y="3075806"/>
            <a:ext cx="2378968" cy="2016224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51000"/>
                  <a:satMod val="130000"/>
                  <a:alpha val="23000"/>
                </a:schemeClr>
              </a:gs>
              <a:gs pos="80000">
                <a:schemeClr val="accent2">
                  <a:shade val="93000"/>
                  <a:satMod val="130000"/>
                  <a:alpha val="23000"/>
                </a:schemeClr>
              </a:gs>
              <a:gs pos="100000">
                <a:schemeClr val="accent2">
                  <a:shade val="94000"/>
                  <a:satMod val="135000"/>
                  <a:alpha val="23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/>
          <p:cNvSpPr/>
          <p:nvPr/>
        </p:nvSpPr>
        <p:spPr>
          <a:xfrm>
            <a:off x="2771800" y="3579861"/>
            <a:ext cx="2378968" cy="1518959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51000"/>
                  <a:satMod val="130000"/>
                  <a:alpha val="23000"/>
                </a:schemeClr>
              </a:gs>
              <a:gs pos="80000">
                <a:schemeClr val="accent2">
                  <a:shade val="93000"/>
                  <a:satMod val="130000"/>
                  <a:alpha val="23000"/>
                </a:schemeClr>
              </a:gs>
              <a:gs pos="100000">
                <a:schemeClr val="accent2">
                  <a:shade val="94000"/>
                  <a:satMod val="135000"/>
                  <a:alpha val="23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/>
          <p:cNvSpPr/>
          <p:nvPr/>
        </p:nvSpPr>
        <p:spPr>
          <a:xfrm>
            <a:off x="2769096" y="3586653"/>
            <a:ext cx="2378968" cy="857305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51000"/>
                  <a:satMod val="130000"/>
                  <a:alpha val="23000"/>
                </a:schemeClr>
              </a:gs>
              <a:gs pos="80000">
                <a:schemeClr val="accent2">
                  <a:shade val="93000"/>
                  <a:satMod val="130000"/>
                  <a:alpha val="23000"/>
                </a:schemeClr>
              </a:gs>
              <a:gs pos="100000">
                <a:schemeClr val="accent2">
                  <a:shade val="94000"/>
                  <a:satMod val="135000"/>
                  <a:alpha val="23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6838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Greedy algorithm: Keyword filter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CA" sz="2000" dirty="0"/>
              <a:t>Select terms to build a negation query, </a:t>
            </a:r>
            <a:r>
              <a:rPr lang="en-CA" sz="2000" dirty="0" smtClean="0"/>
              <a:t>i.e., </a:t>
            </a:r>
            <a:r>
              <a:rPr lang="en-CA" sz="2000" dirty="0"/>
              <a:t>exclude elements containing these terms</a:t>
            </a:r>
            <a:r>
              <a:rPr lang="en-CA" sz="2000" dirty="0" smtClean="0"/>
              <a:t>.</a:t>
            </a:r>
          </a:p>
          <a:p>
            <a:pPr algn="just"/>
            <a:r>
              <a:rPr lang="en-CA" sz="2000" dirty="0" smtClean="0"/>
              <a:t>Algorithm:</a:t>
            </a:r>
          </a:p>
          <a:p>
            <a:pPr lvl="1" algn="just"/>
            <a:r>
              <a:rPr lang="en-CA" sz="1800" dirty="0"/>
              <a:t>Select </a:t>
            </a:r>
            <a:r>
              <a:rPr lang="en-CA" sz="1800" dirty="0" smtClean="0"/>
              <a:t>top </a:t>
            </a:r>
            <a:r>
              <a:rPr lang="en-CA" sz="1800" dirty="0"/>
              <a:t>100 terms ranked using mutual information</a:t>
            </a:r>
            <a:r>
              <a:rPr lang="en-CA" sz="1800" dirty="0" smtClean="0"/>
              <a:t>.</a:t>
            </a:r>
          </a:p>
          <a:p>
            <a:pPr lvl="1" algn="just"/>
            <a:r>
              <a:rPr lang="en-CA" sz="1800" dirty="0" smtClean="0"/>
              <a:t>Building </a:t>
            </a:r>
            <a:r>
              <a:rPr lang="en-CA" sz="1800" dirty="0" err="1" smtClean="0"/>
              <a:t>T</a:t>
            </a:r>
            <a:r>
              <a:rPr lang="en-CA" sz="1800" baseline="30000" dirty="0" err="1" smtClean="0"/>
              <a:t>∗</a:t>
            </a:r>
            <a:r>
              <a:rPr lang="en-CA" sz="1800" baseline="-25000" dirty="0" err="1" smtClean="0"/>
              <a:t>k</a:t>
            </a:r>
            <a:r>
              <a:rPr lang="en-CA" sz="1800" dirty="0" smtClean="0"/>
              <a:t> </a:t>
            </a:r>
            <a:r>
              <a:rPr lang="en-CA" sz="1800" dirty="0"/>
              <a:t>in a greedy manner by choosing the next optimal term </a:t>
            </a:r>
            <a:r>
              <a:rPr lang="en-CA" sz="1800" dirty="0" err="1" smtClean="0"/>
              <a:t>t</a:t>
            </a:r>
            <a:r>
              <a:rPr lang="en-CA" sz="1800" baseline="30000" dirty="0" err="1" smtClean="0"/>
              <a:t>∗</a:t>
            </a:r>
            <a:r>
              <a:rPr lang="en-CA" sz="1800" baseline="-25000" dirty="0" err="1"/>
              <a:t>k</a:t>
            </a:r>
            <a:r>
              <a:rPr lang="en-CA" sz="1800" dirty="0" smtClean="0"/>
              <a:t> </a:t>
            </a:r>
            <a:r>
              <a:rPr lang="en-CA" sz="1800" dirty="0"/>
              <a:t>given the previous set of optimal term selections T</a:t>
            </a:r>
            <a:r>
              <a:rPr lang="en-CA" sz="1800" baseline="30000" dirty="0"/>
              <a:t>∗</a:t>
            </a:r>
            <a:r>
              <a:rPr lang="en-CA" sz="1800" baseline="-25000" dirty="0" smtClean="0"/>
              <a:t>k-1</a:t>
            </a:r>
            <a:r>
              <a:rPr lang="en-CA" sz="1800" dirty="0" smtClean="0"/>
              <a:t> </a:t>
            </a:r>
            <a:r>
              <a:rPr lang="en-CA" sz="1800" dirty="0"/>
              <a:t>= {</a:t>
            </a:r>
            <a:r>
              <a:rPr lang="en-CA" sz="1800" dirty="0" smtClean="0"/>
              <a:t>t</a:t>
            </a:r>
            <a:r>
              <a:rPr lang="en-CA" sz="1800" baseline="30000" dirty="0" smtClean="0"/>
              <a:t>∗</a:t>
            </a:r>
            <a:r>
              <a:rPr lang="en-CA" sz="1800" baseline="-25000" dirty="0" smtClean="0"/>
              <a:t>1</a:t>
            </a:r>
            <a:r>
              <a:rPr lang="en-CA" sz="1800" dirty="0" smtClean="0"/>
              <a:t> </a:t>
            </a:r>
            <a:r>
              <a:rPr lang="en-CA" sz="1800" dirty="0"/>
              <a:t>, . . . ,</a:t>
            </a:r>
            <a:r>
              <a:rPr lang="en-CA" sz="1800" dirty="0" smtClean="0"/>
              <a:t>t</a:t>
            </a:r>
            <a:r>
              <a:rPr lang="en-CA" sz="1800" baseline="30000" dirty="0" smtClean="0"/>
              <a:t>∗</a:t>
            </a:r>
            <a:r>
              <a:rPr lang="en-CA" sz="1800" baseline="-25000" dirty="0" smtClean="0"/>
              <a:t>k</a:t>
            </a:r>
            <a:r>
              <a:rPr lang="en-CA" sz="1800" baseline="-25000" dirty="0"/>
              <a:t>−</a:t>
            </a:r>
            <a:r>
              <a:rPr lang="en-CA" sz="1800" baseline="-25000" dirty="0" smtClean="0"/>
              <a:t>1</a:t>
            </a:r>
            <a:r>
              <a:rPr lang="en-CA" sz="1800" dirty="0" smtClean="0"/>
              <a:t>} </a:t>
            </a:r>
            <a:r>
              <a:rPr lang="en-CA" sz="1800" dirty="0"/>
              <a:t>(assuming </a:t>
            </a:r>
            <a:r>
              <a:rPr lang="en-CA" sz="1800" dirty="0" smtClean="0"/>
              <a:t>T</a:t>
            </a:r>
            <a:r>
              <a:rPr lang="en-CA" sz="1800" baseline="30000" dirty="0" smtClean="0"/>
              <a:t>∗</a:t>
            </a:r>
            <a:r>
              <a:rPr lang="en-CA" sz="1800" baseline="-25000" dirty="0" smtClean="0"/>
              <a:t>0</a:t>
            </a:r>
            <a:r>
              <a:rPr lang="en-CA" sz="1800" dirty="0" smtClean="0"/>
              <a:t> </a:t>
            </a:r>
            <a:r>
              <a:rPr lang="en-CA" sz="1800" dirty="0"/>
              <a:t>= ∅) using the following selection criterion:</a:t>
            </a:r>
          </a:p>
          <a:p>
            <a:pPr algn="just"/>
            <a:endParaRPr lang="en-CA" sz="2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Image 4" descr="Screen Shot 2018-02-21 at 10.22.3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880" y="3723878"/>
            <a:ext cx="6732240" cy="76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00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How to build a multi-filter query?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CA" dirty="0" smtClean="0"/>
              <a:t>The algorithm greedily selects at each iteration the best sub-filter.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1520" y="3545162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 smtClean="0"/>
              <a:t>E</a:t>
            </a:r>
            <a:endParaRPr lang="fr-FR" dirty="0"/>
          </a:p>
        </p:txBody>
      </p:sp>
      <p:grpSp>
        <p:nvGrpSpPr>
          <p:cNvPr id="6" name="Grouper 5"/>
          <p:cNvGrpSpPr/>
          <p:nvPr/>
        </p:nvGrpSpPr>
        <p:grpSpPr>
          <a:xfrm>
            <a:off x="527141" y="3277966"/>
            <a:ext cx="736639" cy="890446"/>
            <a:chOff x="4499992" y="3108902"/>
            <a:chExt cx="736639" cy="890446"/>
          </a:xfrm>
        </p:grpSpPr>
        <p:sp>
          <p:nvSpPr>
            <p:cNvPr id="127" name="Flèche vers la droite 126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2" name="Flèche vers la droite 131"/>
            <p:cNvSpPr/>
            <p:nvPr/>
          </p:nvSpPr>
          <p:spPr>
            <a:xfrm>
              <a:off x="4716016" y="347475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3" name="Flèche vers la droite 132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4934294" y="3108902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T</a:t>
              </a:r>
              <a:endParaRPr lang="fr-FR" dirty="0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4940706" y="3369459"/>
              <a:ext cx="2872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L</a:t>
              </a:r>
              <a:endParaRPr lang="fr-FR" dirty="0"/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4932040" y="3630016"/>
              <a:ext cx="3045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K</a:t>
              </a:r>
              <a:endParaRPr lang="fr-FR" dirty="0"/>
            </a:p>
          </p:txBody>
        </p:sp>
      </p:grpSp>
      <p:grpSp>
        <p:nvGrpSpPr>
          <p:cNvPr id="140" name="Grouper 139"/>
          <p:cNvGrpSpPr/>
          <p:nvPr/>
        </p:nvGrpSpPr>
        <p:grpSpPr>
          <a:xfrm>
            <a:off x="527141" y="3388735"/>
            <a:ext cx="504056" cy="413596"/>
            <a:chOff x="4499992" y="3219822"/>
            <a:chExt cx="504056" cy="413596"/>
          </a:xfrm>
          <a:solidFill>
            <a:srgbClr val="FF0000"/>
          </a:solidFill>
        </p:grpSpPr>
        <p:sp>
          <p:nvSpPr>
            <p:cNvPr id="141" name="Flèche vers la droite 140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50" name="Grouper 149"/>
          <p:cNvGrpSpPr/>
          <p:nvPr/>
        </p:nvGrpSpPr>
        <p:grpSpPr>
          <a:xfrm>
            <a:off x="1243073" y="3014756"/>
            <a:ext cx="736639" cy="890446"/>
            <a:chOff x="4499992" y="3108902"/>
            <a:chExt cx="736639" cy="890446"/>
          </a:xfrm>
        </p:grpSpPr>
        <p:sp>
          <p:nvSpPr>
            <p:cNvPr id="151" name="Flèche vers la droite 150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5" name="Flèche vers la droite 154"/>
            <p:cNvSpPr/>
            <p:nvPr/>
          </p:nvSpPr>
          <p:spPr>
            <a:xfrm>
              <a:off x="4716016" y="3467967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6" name="Flèche vers la droite 155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4934294" y="3108902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T</a:t>
              </a:r>
              <a:endParaRPr lang="fr-FR" dirty="0"/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4940706" y="3369459"/>
              <a:ext cx="2872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L</a:t>
              </a:r>
              <a:endParaRPr lang="fr-FR" dirty="0"/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4932040" y="3630016"/>
              <a:ext cx="3045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K</a:t>
              </a:r>
              <a:endParaRPr lang="fr-FR" dirty="0"/>
            </a:p>
          </p:txBody>
        </p:sp>
      </p:grpSp>
      <p:grpSp>
        <p:nvGrpSpPr>
          <p:cNvPr id="160" name="Grouper 159"/>
          <p:cNvGrpSpPr/>
          <p:nvPr/>
        </p:nvGrpSpPr>
        <p:grpSpPr>
          <a:xfrm>
            <a:off x="1956213" y="3281968"/>
            <a:ext cx="736639" cy="890446"/>
            <a:chOff x="4499992" y="3108902"/>
            <a:chExt cx="736639" cy="890446"/>
          </a:xfrm>
        </p:grpSpPr>
        <p:sp>
          <p:nvSpPr>
            <p:cNvPr id="161" name="Flèche vers la droite 160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5" name="Flèche vers la droite 164"/>
            <p:cNvSpPr/>
            <p:nvPr/>
          </p:nvSpPr>
          <p:spPr>
            <a:xfrm>
              <a:off x="4716016" y="347475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6" name="Flèche vers la droite 165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4934294" y="3108902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T</a:t>
              </a:r>
              <a:endParaRPr lang="fr-FR" dirty="0"/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4940706" y="3369459"/>
              <a:ext cx="2872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L</a:t>
              </a:r>
              <a:endParaRPr lang="fr-FR" dirty="0"/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4932040" y="3630016"/>
              <a:ext cx="3045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K</a:t>
              </a:r>
              <a:endParaRPr lang="fr-FR" dirty="0"/>
            </a:p>
          </p:txBody>
        </p:sp>
      </p:grpSp>
      <p:grpSp>
        <p:nvGrpSpPr>
          <p:cNvPr id="170" name="Grouper 169"/>
          <p:cNvGrpSpPr/>
          <p:nvPr/>
        </p:nvGrpSpPr>
        <p:grpSpPr>
          <a:xfrm>
            <a:off x="2638985" y="3285136"/>
            <a:ext cx="736639" cy="890446"/>
            <a:chOff x="4499992" y="3108902"/>
            <a:chExt cx="736639" cy="890446"/>
          </a:xfrm>
        </p:grpSpPr>
        <p:sp>
          <p:nvSpPr>
            <p:cNvPr id="171" name="Flèche vers la droite 170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5" name="Flèche vers la droite 174"/>
            <p:cNvSpPr/>
            <p:nvPr/>
          </p:nvSpPr>
          <p:spPr>
            <a:xfrm>
              <a:off x="4716016" y="347475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6" name="Flèche vers la droite 175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4934294" y="3108902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T</a:t>
              </a:r>
              <a:endParaRPr lang="fr-FR" dirty="0"/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4940706" y="3369459"/>
              <a:ext cx="2872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L</a:t>
              </a:r>
              <a:endParaRPr lang="fr-FR" dirty="0"/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4932040" y="3630016"/>
              <a:ext cx="3045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K</a:t>
              </a:r>
              <a:endParaRPr lang="fr-FR" dirty="0"/>
            </a:p>
          </p:txBody>
        </p:sp>
      </p:grpSp>
      <p:grpSp>
        <p:nvGrpSpPr>
          <p:cNvPr id="180" name="Grouper 179"/>
          <p:cNvGrpSpPr/>
          <p:nvPr/>
        </p:nvGrpSpPr>
        <p:grpSpPr>
          <a:xfrm>
            <a:off x="3347864" y="3034166"/>
            <a:ext cx="736639" cy="890446"/>
            <a:chOff x="4499992" y="3108902"/>
            <a:chExt cx="736639" cy="890446"/>
          </a:xfrm>
        </p:grpSpPr>
        <p:sp>
          <p:nvSpPr>
            <p:cNvPr id="181" name="Flèche vers la droite 180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5" name="Flèche vers la droite 184"/>
            <p:cNvSpPr/>
            <p:nvPr/>
          </p:nvSpPr>
          <p:spPr>
            <a:xfrm>
              <a:off x="4716016" y="347475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6" name="Flèche vers la droite 185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4934294" y="3108902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T</a:t>
              </a:r>
              <a:endParaRPr lang="fr-FR" dirty="0"/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4940706" y="3369459"/>
              <a:ext cx="2872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L</a:t>
              </a:r>
              <a:endParaRPr lang="fr-FR" dirty="0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4932040" y="3630016"/>
              <a:ext cx="3045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K</a:t>
              </a:r>
              <a:endParaRPr lang="fr-FR" dirty="0"/>
            </a:p>
          </p:txBody>
        </p:sp>
      </p:grpSp>
      <p:grpSp>
        <p:nvGrpSpPr>
          <p:cNvPr id="190" name="Grouper 189"/>
          <p:cNvGrpSpPr/>
          <p:nvPr/>
        </p:nvGrpSpPr>
        <p:grpSpPr>
          <a:xfrm>
            <a:off x="4095633" y="3302788"/>
            <a:ext cx="736639" cy="890446"/>
            <a:chOff x="4499992" y="3108902"/>
            <a:chExt cx="736639" cy="890446"/>
          </a:xfrm>
        </p:grpSpPr>
        <p:sp>
          <p:nvSpPr>
            <p:cNvPr id="191" name="Flèche vers la droite 190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5" name="Flèche vers la droite 194"/>
            <p:cNvSpPr/>
            <p:nvPr/>
          </p:nvSpPr>
          <p:spPr>
            <a:xfrm>
              <a:off x="4716016" y="347475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6" name="Flèche vers la droite 195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4934294" y="3108902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T</a:t>
              </a:r>
              <a:endParaRPr lang="fr-FR" dirty="0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4940706" y="3369459"/>
              <a:ext cx="2872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L</a:t>
              </a:r>
              <a:endParaRPr lang="fr-FR" dirty="0"/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4932040" y="3630016"/>
              <a:ext cx="3045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K</a:t>
              </a:r>
              <a:endParaRPr lang="fr-FR" dirty="0"/>
            </a:p>
          </p:txBody>
        </p:sp>
      </p:grpSp>
      <p:grpSp>
        <p:nvGrpSpPr>
          <p:cNvPr id="200" name="Grouper 199"/>
          <p:cNvGrpSpPr/>
          <p:nvPr/>
        </p:nvGrpSpPr>
        <p:grpSpPr>
          <a:xfrm>
            <a:off x="4815713" y="3302788"/>
            <a:ext cx="736639" cy="890446"/>
            <a:chOff x="4499992" y="3108902"/>
            <a:chExt cx="736639" cy="890446"/>
          </a:xfrm>
        </p:grpSpPr>
        <p:sp>
          <p:nvSpPr>
            <p:cNvPr id="201" name="Flèche vers la droite 200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5" name="Flèche vers la droite 204"/>
            <p:cNvSpPr/>
            <p:nvPr/>
          </p:nvSpPr>
          <p:spPr>
            <a:xfrm>
              <a:off x="4716016" y="347475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6" name="Flèche vers la droite 205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4934294" y="3108902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T</a:t>
              </a:r>
              <a:endParaRPr lang="fr-FR" dirty="0"/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4940706" y="3369459"/>
              <a:ext cx="2872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L</a:t>
              </a:r>
              <a:endParaRPr lang="fr-FR" dirty="0"/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4932040" y="3630016"/>
              <a:ext cx="3045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K</a:t>
              </a:r>
              <a:endParaRPr lang="fr-FR" dirty="0"/>
            </a:p>
          </p:txBody>
        </p:sp>
      </p:grpSp>
      <p:grpSp>
        <p:nvGrpSpPr>
          <p:cNvPr id="210" name="Grouper 209"/>
          <p:cNvGrpSpPr/>
          <p:nvPr/>
        </p:nvGrpSpPr>
        <p:grpSpPr>
          <a:xfrm>
            <a:off x="5521984" y="3553512"/>
            <a:ext cx="736639" cy="890446"/>
            <a:chOff x="4499992" y="3108902"/>
            <a:chExt cx="736639" cy="890446"/>
          </a:xfrm>
        </p:grpSpPr>
        <p:sp>
          <p:nvSpPr>
            <p:cNvPr id="211" name="Flèche vers la droite 210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5" name="Flèche vers la droite 214"/>
            <p:cNvSpPr/>
            <p:nvPr/>
          </p:nvSpPr>
          <p:spPr>
            <a:xfrm>
              <a:off x="4716016" y="347475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6" name="Flèche vers la droite 215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4934294" y="3108902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T</a:t>
              </a:r>
              <a:endParaRPr lang="fr-FR" dirty="0"/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4940706" y="3369459"/>
              <a:ext cx="2872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L</a:t>
              </a:r>
              <a:endParaRPr lang="fr-FR" dirty="0"/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4932040" y="3630016"/>
              <a:ext cx="3045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K</a:t>
              </a:r>
              <a:endParaRPr lang="fr-FR" dirty="0"/>
            </a:p>
          </p:txBody>
        </p:sp>
      </p:grpSp>
      <p:grpSp>
        <p:nvGrpSpPr>
          <p:cNvPr id="220" name="Grouper 219"/>
          <p:cNvGrpSpPr/>
          <p:nvPr/>
        </p:nvGrpSpPr>
        <p:grpSpPr>
          <a:xfrm>
            <a:off x="6248933" y="3291830"/>
            <a:ext cx="736639" cy="890446"/>
            <a:chOff x="4499992" y="3108902"/>
            <a:chExt cx="736639" cy="890446"/>
          </a:xfrm>
        </p:grpSpPr>
        <p:sp>
          <p:nvSpPr>
            <p:cNvPr id="221" name="Flèche vers la droite 220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5" name="Flèche vers la droite 224"/>
            <p:cNvSpPr/>
            <p:nvPr/>
          </p:nvSpPr>
          <p:spPr>
            <a:xfrm>
              <a:off x="4716016" y="347475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6" name="Flèche vers la droite 225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4934294" y="3108902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T</a:t>
              </a:r>
              <a:endParaRPr lang="fr-FR" dirty="0"/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4940706" y="3369459"/>
              <a:ext cx="2872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L</a:t>
              </a:r>
              <a:endParaRPr lang="fr-FR" dirty="0"/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4932040" y="3630016"/>
              <a:ext cx="3045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K</a:t>
              </a:r>
              <a:endParaRPr lang="fr-FR" dirty="0"/>
            </a:p>
          </p:txBody>
        </p:sp>
      </p:grpSp>
      <p:grpSp>
        <p:nvGrpSpPr>
          <p:cNvPr id="230" name="Grouper 229"/>
          <p:cNvGrpSpPr/>
          <p:nvPr/>
        </p:nvGrpSpPr>
        <p:grpSpPr>
          <a:xfrm>
            <a:off x="6982893" y="3308318"/>
            <a:ext cx="736639" cy="890446"/>
            <a:chOff x="4499992" y="3108902"/>
            <a:chExt cx="736639" cy="890446"/>
          </a:xfrm>
        </p:grpSpPr>
        <p:sp>
          <p:nvSpPr>
            <p:cNvPr id="231" name="Flèche vers la droite 230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5" name="Flèche vers la droite 234"/>
            <p:cNvSpPr/>
            <p:nvPr/>
          </p:nvSpPr>
          <p:spPr>
            <a:xfrm>
              <a:off x="4716016" y="347475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6" name="Flèche vers la droite 235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4934294" y="3108902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T</a:t>
              </a:r>
              <a:endParaRPr lang="fr-FR" dirty="0"/>
            </a:p>
          </p:txBody>
        </p:sp>
        <p:sp>
          <p:nvSpPr>
            <p:cNvPr id="238" name="Rectangle 237"/>
            <p:cNvSpPr/>
            <p:nvPr/>
          </p:nvSpPr>
          <p:spPr>
            <a:xfrm>
              <a:off x="4940706" y="3369459"/>
              <a:ext cx="2872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L</a:t>
              </a:r>
              <a:endParaRPr lang="fr-FR" dirty="0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4932040" y="3630016"/>
              <a:ext cx="3045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K</a:t>
              </a:r>
              <a:endParaRPr lang="fr-FR" dirty="0"/>
            </a:p>
          </p:txBody>
        </p:sp>
      </p:grpSp>
      <p:grpSp>
        <p:nvGrpSpPr>
          <p:cNvPr id="240" name="Grouper 239"/>
          <p:cNvGrpSpPr/>
          <p:nvPr/>
        </p:nvGrpSpPr>
        <p:grpSpPr>
          <a:xfrm>
            <a:off x="7689164" y="3041106"/>
            <a:ext cx="736639" cy="890446"/>
            <a:chOff x="4499992" y="3108902"/>
            <a:chExt cx="736639" cy="890446"/>
          </a:xfrm>
        </p:grpSpPr>
        <p:sp>
          <p:nvSpPr>
            <p:cNvPr id="241" name="Flèche vers la droite 240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2" name="Rectangle 241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5" name="Flèche vers la droite 244"/>
            <p:cNvSpPr/>
            <p:nvPr/>
          </p:nvSpPr>
          <p:spPr>
            <a:xfrm>
              <a:off x="4716016" y="347475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6" name="Flèche vers la droite 245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4934294" y="3108902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T</a:t>
              </a:r>
              <a:endParaRPr lang="fr-FR" dirty="0"/>
            </a:p>
          </p:txBody>
        </p:sp>
        <p:sp>
          <p:nvSpPr>
            <p:cNvPr id="248" name="Rectangle 247"/>
            <p:cNvSpPr/>
            <p:nvPr/>
          </p:nvSpPr>
          <p:spPr>
            <a:xfrm>
              <a:off x="4940706" y="3369459"/>
              <a:ext cx="2872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L</a:t>
              </a:r>
              <a:endParaRPr lang="fr-FR" dirty="0"/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4932040" y="3630016"/>
              <a:ext cx="3045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dirty="0"/>
                <a:t>K</a:t>
              </a:r>
              <a:endParaRPr lang="fr-FR" dirty="0"/>
            </a:p>
          </p:txBody>
        </p:sp>
      </p:grpSp>
      <p:sp>
        <p:nvSpPr>
          <p:cNvPr id="250" name="Rectangle 249"/>
          <p:cNvSpPr/>
          <p:nvPr/>
        </p:nvSpPr>
        <p:spPr>
          <a:xfrm>
            <a:off x="8496565" y="3329138"/>
            <a:ext cx="539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 smtClean="0"/>
              <a:t>End</a:t>
            </a:r>
            <a:endParaRPr lang="fr-FR" dirty="0"/>
          </a:p>
        </p:txBody>
      </p:sp>
      <p:grpSp>
        <p:nvGrpSpPr>
          <p:cNvPr id="251" name="Grouper 250"/>
          <p:cNvGrpSpPr/>
          <p:nvPr/>
        </p:nvGrpSpPr>
        <p:grpSpPr>
          <a:xfrm>
            <a:off x="1955248" y="3645079"/>
            <a:ext cx="504056" cy="216024"/>
            <a:chOff x="4499992" y="3474758"/>
            <a:chExt cx="504056" cy="216024"/>
          </a:xfrm>
          <a:solidFill>
            <a:srgbClr val="FF0000"/>
          </a:solidFill>
        </p:grpSpPr>
        <p:sp>
          <p:nvSpPr>
            <p:cNvPr id="254" name="Rectangle 253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6" name="Flèche vers la droite 255"/>
            <p:cNvSpPr/>
            <p:nvPr/>
          </p:nvSpPr>
          <p:spPr>
            <a:xfrm>
              <a:off x="4644008" y="3474758"/>
              <a:ext cx="360040" cy="216024"/>
            </a:xfrm>
            <a:prstGeom prst="rightArrow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61" name="Grouper 260"/>
          <p:cNvGrpSpPr/>
          <p:nvPr/>
        </p:nvGrpSpPr>
        <p:grpSpPr>
          <a:xfrm>
            <a:off x="1246048" y="3429055"/>
            <a:ext cx="504056" cy="414484"/>
            <a:chOff x="4499992" y="3525418"/>
            <a:chExt cx="504056" cy="414484"/>
          </a:xfrm>
          <a:solidFill>
            <a:srgbClr val="FF0000"/>
          </a:solidFill>
        </p:grpSpPr>
        <p:sp>
          <p:nvSpPr>
            <p:cNvPr id="264" name="Rectangle 263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7" name="Flèche vers la droite 266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71" name="Grouper 270"/>
          <p:cNvGrpSpPr/>
          <p:nvPr/>
        </p:nvGrpSpPr>
        <p:grpSpPr>
          <a:xfrm>
            <a:off x="2641368" y="3395872"/>
            <a:ext cx="504056" cy="413596"/>
            <a:chOff x="4499992" y="3219822"/>
            <a:chExt cx="504056" cy="413596"/>
          </a:xfrm>
          <a:solidFill>
            <a:srgbClr val="FF0000"/>
          </a:solidFill>
        </p:grpSpPr>
        <p:sp>
          <p:nvSpPr>
            <p:cNvPr id="272" name="Flèche vers la droite 271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3" name="Rectangle 272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75" name="Grouper 274"/>
          <p:cNvGrpSpPr/>
          <p:nvPr/>
        </p:nvGrpSpPr>
        <p:grpSpPr>
          <a:xfrm>
            <a:off x="3347864" y="3449428"/>
            <a:ext cx="504056" cy="414484"/>
            <a:chOff x="4499992" y="3525418"/>
            <a:chExt cx="504056" cy="414484"/>
          </a:xfrm>
          <a:solidFill>
            <a:srgbClr val="FF0000"/>
          </a:solidFill>
        </p:grpSpPr>
        <p:sp>
          <p:nvSpPr>
            <p:cNvPr id="276" name="Rectangle 275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8" name="Flèche vers la droite 277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79" name="Grouper 278"/>
          <p:cNvGrpSpPr/>
          <p:nvPr/>
        </p:nvGrpSpPr>
        <p:grpSpPr>
          <a:xfrm>
            <a:off x="4095112" y="3665452"/>
            <a:ext cx="504056" cy="216024"/>
            <a:chOff x="4499992" y="3474758"/>
            <a:chExt cx="504056" cy="216024"/>
          </a:xfrm>
          <a:solidFill>
            <a:srgbClr val="FF0000"/>
          </a:solidFill>
        </p:grpSpPr>
        <p:sp>
          <p:nvSpPr>
            <p:cNvPr id="280" name="Rectangle 279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1" name="Flèche vers la droite 280"/>
            <p:cNvSpPr/>
            <p:nvPr/>
          </p:nvSpPr>
          <p:spPr>
            <a:xfrm>
              <a:off x="4644008" y="3474758"/>
              <a:ext cx="360040" cy="216024"/>
            </a:xfrm>
            <a:prstGeom prst="rightArrow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82" name="Grouper 281"/>
          <p:cNvGrpSpPr/>
          <p:nvPr/>
        </p:nvGrpSpPr>
        <p:grpSpPr>
          <a:xfrm>
            <a:off x="4815192" y="3717087"/>
            <a:ext cx="504056" cy="414484"/>
            <a:chOff x="4499992" y="3525418"/>
            <a:chExt cx="504056" cy="414484"/>
          </a:xfrm>
          <a:solidFill>
            <a:srgbClr val="FF0000"/>
          </a:solidFill>
        </p:grpSpPr>
        <p:sp>
          <p:nvSpPr>
            <p:cNvPr id="283" name="Rectangle 282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4" name="Rectangle 283"/>
            <p:cNvSpPr/>
            <p:nvPr/>
          </p:nvSpPr>
          <p:spPr>
            <a:xfrm>
              <a:off x="4608016" y="3525418"/>
              <a:ext cx="108000" cy="360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5" name="Flèche vers la droite 284"/>
            <p:cNvSpPr/>
            <p:nvPr/>
          </p:nvSpPr>
          <p:spPr>
            <a:xfrm>
              <a:off x="4716016" y="3723878"/>
              <a:ext cx="288032" cy="216024"/>
            </a:xfrm>
            <a:prstGeom prst="rightArrow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86" name="Grouper 285"/>
          <p:cNvGrpSpPr/>
          <p:nvPr/>
        </p:nvGrpSpPr>
        <p:grpSpPr>
          <a:xfrm>
            <a:off x="5521688" y="3665452"/>
            <a:ext cx="504056" cy="413596"/>
            <a:chOff x="4499992" y="3219822"/>
            <a:chExt cx="504056" cy="413596"/>
          </a:xfrm>
          <a:solidFill>
            <a:srgbClr val="FF0000"/>
          </a:solidFill>
        </p:grpSpPr>
        <p:sp>
          <p:nvSpPr>
            <p:cNvPr id="287" name="Flèche vers la droite 286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8" name="Rectangle 287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9" name="Rectangle 288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90" name="Grouper 289"/>
          <p:cNvGrpSpPr/>
          <p:nvPr/>
        </p:nvGrpSpPr>
        <p:grpSpPr>
          <a:xfrm>
            <a:off x="6248560" y="3658661"/>
            <a:ext cx="504056" cy="216024"/>
            <a:chOff x="4499992" y="3474758"/>
            <a:chExt cx="504056" cy="216024"/>
          </a:xfrm>
          <a:solidFill>
            <a:srgbClr val="FF0000"/>
          </a:solidFill>
        </p:grpSpPr>
        <p:sp>
          <p:nvSpPr>
            <p:cNvPr id="291" name="Rectangle 290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2" name="Flèche vers la droite 291"/>
            <p:cNvSpPr/>
            <p:nvPr/>
          </p:nvSpPr>
          <p:spPr>
            <a:xfrm>
              <a:off x="4644008" y="3474758"/>
              <a:ext cx="360040" cy="216024"/>
            </a:xfrm>
            <a:prstGeom prst="rightArrow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93" name="Grouper 292"/>
          <p:cNvGrpSpPr/>
          <p:nvPr/>
        </p:nvGrpSpPr>
        <p:grpSpPr>
          <a:xfrm>
            <a:off x="6986312" y="3422264"/>
            <a:ext cx="504056" cy="413596"/>
            <a:chOff x="4499992" y="3219822"/>
            <a:chExt cx="504056" cy="413596"/>
          </a:xfrm>
          <a:solidFill>
            <a:srgbClr val="FF0000"/>
          </a:solidFill>
        </p:grpSpPr>
        <p:sp>
          <p:nvSpPr>
            <p:cNvPr id="294" name="Flèche vers la droite 293"/>
            <p:cNvSpPr/>
            <p:nvPr/>
          </p:nvSpPr>
          <p:spPr>
            <a:xfrm>
              <a:off x="4716016" y="3219822"/>
              <a:ext cx="288032" cy="216024"/>
            </a:xfrm>
            <a:prstGeom prst="rightArrow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5" name="Rectangle 294"/>
            <p:cNvSpPr/>
            <p:nvPr/>
          </p:nvSpPr>
          <p:spPr>
            <a:xfrm>
              <a:off x="4608016" y="3273418"/>
              <a:ext cx="108000" cy="360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6" name="Rectangle 295"/>
            <p:cNvSpPr/>
            <p:nvPr/>
          </p:nvSpPr>
          <p:spPr>
            <a:xfrm>
              <a:off x="4499992" y="3525418"/>
              <a:ext cx="144016" cy="10800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7" name="Multiplication 6"/>
          <p:cNvSpPr/>
          <p:nvPr/>
        </p:nvSpPr>
        <p:spPr>
          <a:xfrm>
            <a:off x="7546032" y="3075806"/>
            <a:ext cx="914400" cy="914400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747876" y="4515966"/>
            <a:ext cx="764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Sequence={T</a:t>
            </a:r>
            <a:r>
              <a:rPr lang="en-CA" baseline="-25000" dirty="0" smtClean="0"/>
              <a:t>1</a:t>
            </a:r>
            <a:r>
              <a:rPr lang="en-CA" dirty="0" smtClean="0"/>
              <a:t>,K</a:t>
            </a:r>
            <a:r>
              <a:rPr lang="en-CA" baseline="-25000" dirty="0" smtClean="0"/>
              <a:t>2</a:t>
            </a:r>
            <a:r>
              <a:rPr lang="en-CA" dirty="0" smtClean="0"/>
              <a:t>,L</a:t>
            </a:r>
            <a:r>
              <a:rPr lang="en-CA" baseline="-25000" dirty="0" smtClean="0"/>
              <a:t>3</a:t>
            </a:r>
            <a:r>
              <a:rPr lang="en-CA" dirty="0" smtClean="0"/>
              <a:t>,T</a:t>
            </a:r>
            <a:r>
              <a:rPr lang="en-CA" baseline="-25000" dirty="0" smtClean="0"/>
              <a:t>4</a:t>
            </a:r>
            <a:r>
              <a:rPr lang="en-CA" dirty="0" smtClean="0"/>
              <a:t>,K</a:t>
            </a:r>
            <a:r>
              <a:rPr lang="en-CA" baseline="-25000" dirty="0" smtClean="0"/>
              <a:t>5</a:t>
            </a:r>
            <a:r>
              <a:rPr lang="en-CA" dirty="0" smtClean="0"/>
              <a:t>,L</a:t>
            </a:r>
            <a:r>
              <a:rPr lang="en-CA" baseline="-25000" dirty="0" smtClean="0"/>
              <a:t>6</a:t>
            </a:r>
            <a:r>
              <a:rPr lang="en-CA" dirty="0" smtClean="0"/>
              <a:t>,K</a:t>
            </a:r>
            <a:r>
              <a:rPr lang="en-CA" baseline="-25000" dirty="0" smtClean="0"/>
              <a:t>7</a:t>
            </a:r>
            <a:r>
              <a:rPr lang="en-CA" dirty="0" smtClean="0"/>
              <a:t>,T</a:t>
            </a:r>
            <a:r>
              <a:rPr lang="en-CA" baseline="-25000" dirty="0" smtClean="0"/>
              <a:t>8</a:t>
            </a:r>
            <a:r>
              <a:rPr lang="en-CA" dirty="0" smtClean="0"/>
              <a:t>,L</a:t>
            </a:r>
            <a:r>
              <a:rPr lang="en-CA" baseline="-25000" dirty="0" smtClean="0"/>
              <a:t>9</a:t>
            </a:r>
            <a:r>
              <a:rPr lang="en-CA" dirty="0" smtClean="0"/>
              <a:t>,T</a:t>
            </a:r>
            <a:r>
              <a:rPr lang="en-CA" baseline="-25000" dirty="0" smtClean="0"/>
              <a:t>10</a:t>
            </a:r>
            <a:r>
              <a:rPr lang="en-CA" dirty="0" smtClean="0"/>
              <a:t>} -&gt; filter={T</a:t>
            </a:r>
            <a:r>
              <a:rPr lang="en-CA" baseline="-25000" dirty="0" smtClean="0"/>
              <a:t>10</a:t>
            </a:r>
            <a:r>
              <a:rPr lang="en-CA" dirty="0" smtClean="0"/>
              <a:t>} and {L</a:t>
            </a:r>
            <a:r>
              <a:rPr lang="en-CA" baseline="-25000" dirty="0" smtClean="0"/>
              <a:t>9</a:t>
            </a:r>
            <a:r>
              <a:rPr lang="en-CA" dirty="0" smtClean="0"/>
              <a:t>} </a:t>
            </a:r>
            <a:r>
              <a:rPr lang="en-CA" dirty="0"/>
              <a:t>and </a:t>
            </a:r>
            <a:r>
              <a:rPr lang="en-CA" dirty="0" smtClean="0"/>
              <a:t>{</a:t>
            </a:r>
            <a:r>
              <a:rPr lang="en-CA" dirty="0"/>
              <a:t>¬</a:t>
            </a:r>
            <a:r>
              <a:rPr lang="en-CA" dirty="0" smtClean="0"/>
              <a:t>K</a:t>
            </a:r>
            <a:r>
              <a:rPr lang="en-CA" baseline="-25000" dirty="0" smtClean="0"/>
              <a:t>2</a:t>
            </a:r>
            <a:r>
              <a:rPr lang="en-CA" dirty="0" smtClean="0"/>
              <a:t>,</a:t>
            </a:r>
            <a:r>
              <a:rPr lang="en-CA" dirty="0"/>
              <a:t> ¬</a:t>
            </a:r>
            <a:r>
              <a:rPr lang="en-CA" dirty="0" smtClean="0"/>
              <a:t>K</a:t>
            </a:r>
            <a:r>
              <a:rPr lang="en-CA" baseline="-25000" dirty="0" smtClean="0"/>
              <a:t>5</a:t>
            </a:r>
            <a:r>
              <a:rPr lang="en-CA" dirty="0" smtClean="0"/>
              <a:t>,</a:t>
            </a:r>
            <a:r>
              <a:rPr lang="en-CA" dirty="0"/>
              <a:t> ¬</a:t>
            </a:r>
            <a:r>
              <a:rPr lang="en-CA" dirty="0" smtClean="0"/>
              <a:t>K</a:t>
            </a:r>
            <a:r>
              <a:rPr lang="en-CA" baseline="-25000" dirty="0" smtClean="0"/>
              <a:t>7</a:t>
            </a:r>
            <a:r>
              <a:rPr lang="en-CA" dirty="0" smtClean="0"/>
              <a:t>}</a:t>
            </a:r>
            <a:endParaRPr lang="en-CA" dirty="0"/>
          </a:p>
        </p:txBody>
      </p:sp>
      <p:sp>
        <p:nvSpPr>
          <p:cNvPr id="300" name="Multiplication 299"/>
          <p:cNvSpPr/>
          <p:nvPr/>
        </p:nvSpPr>
        <p:spPr>
          <a:xfrm>
            <a:off x="958016" y="3861103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1" name="Multiplication 300"/>
          <p:cNvSpPr/>
          <p:nvPr/>
        </p:nvSpPr>
        <p:spPr>
          <a:xfrm>
            <a:off x="951224" y="3617915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2" name="Multiplication 301"/>
          <p:cNvSpPr/>
          <p:nvPr/>
        </p:nvSpPr>
        <p:spPr>
          <a:xfrm>
            <a:off x="1671304" y="3318994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3" name="Multiplication 302"/>
          <p:cNvSpPr/>
          <p:nvPr/>
        </p:nvSpPr>
        <p:spPr>
          <a:xfrm>
            <a:off x="1664512" y="3075806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4" name="Multiplication 303"/>
          <p:cNvSpPr/>
          <p:nvPr/>
        </p:nvSpPr>
        <p:spPr>
          <a:xfrm>
            <a:off x="2380504" y="3350256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5" name="Multiplication 304"/>
          <p:cNvSpPr/>
          <p:nvPr/>
        </p:nvSpPr>
        <p:spPr>
          <a:xfrm>
            <a:off x="2377800" y="3874685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6" name="Multiplication 305"/>
          <p:cNvSpPr/>
          <p:nvPr/>
        </p:nvSpPr>
        <p:spPr>
          <a:xfrm>
            <a:off x="3066624" y="3854312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7" name="Multiplication 306"/>
          <p:cNvSpPr/>
          <p:nvPr/>
        </p:nvSpPr>
        <p:spPr>
          <a:xfrm>
            <a:off x="3059832" y="3611124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8" name="Multiplication 307"/>
          <p:cNvSpPr/>
          <p:nvPr/>
        </p:nvSpPr>
        <p:spPr>
          <a:xfrm>
            <a:off x="3779912" y="3352949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9" name="Multiplication 308"/>
          <p:cNvSpPr/>
          <p:nvPr/>
        </p:nvSpPr>
        <p:spPr>
          <a:xfrm>
            <a:off x="3773120" y="3109761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0" name="Multiplication 309"/>
          <p:cNvSpPr/>
          <p:nvPr/>
        </p:nvSpPr>
        <p:spPr>
          <a:xfrm>
            <a:off x="5258120" y="3620608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1" name="Multiplication 310"/>
          <p:cNvSpPr/>
          <p:nvPr/>
        </p:nvSpPr>
        <p:spPr>
          <a:xfrm>
            <a:off x="5251328" y="3377420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2" name="Multiplication 311"/>
          <p:cNvSpPr/>
          <p:nvPr/>
        </p:nvSpPr>
        <p:spPr>
          <a:xfrm>
            <a:off x="5951032" y="4128762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3" name="Multiplication 312"/>
          <p:cNvSpPr/>
          <p:nvPr/>
        </p:nvSpPr>
        <p:spPr>
          <a:xfrm>
            <a:off x="5944240" y="3885574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4" name="Multiplication 313"/>
          <p:cNvSpPr/>
          <p:nvPr/>
        </p:nvSpPr>
        <p:spPr>
          <a:xfrm>
            <a:off x="7411568" y="3888267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5" name="Multiplication 314"/>
          <p:cNvSpPr/>
          <p:nvPr/>
        </p:nvSpPr>
        <p:spPr>
          <a:xfrm>
            <a:off x="7404776" y="3645079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6" name="Multiplication 315"/>
          <p:cNvSpPr/>
          <p:nvPr/>
        </p:nvSpPr>
        <p:spPr>
          <a:xfrm>
            <a:off x="4513576" y="3370629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7" name="Multiplication 316"/>
          <p:cNvSpPr/>
          <p:nvPr/>
        </p:nvSpPr>
        <p:spPr>
          <a:xfrm>
            <a:off x="4510872" y="3895058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8" name="Multiplication 317"/>
          <p:cNvSpPr/>
          <p:nvPr/>
        </p:nvSpPr>
        <p:spPr>
          <a:xfrm>
            <a:off x="6677904" y="3357047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9" name="Multiplication 318"/>
          <p:cNvSpPr/>
          <p:nvPr/>
        </p:nvSpPr>
        <p:spPr>
          <a:xfrm>
            <a:off x="6675200" y="3881476"/>
            <a:ext cx="288032" cy="288032"/>
          </a:xfrm>
          <a:prstGeom prst="mathMultiply">
            <a:avLst>
              <a:gd name="adj1" fmla="val 108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5851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" grpId="0"/>
      <p:bldP spid="7" grpId="0" animBg="1"/>
      <p:bldP spid="8" grpId="0"/>
      <p:bldP spid="300" grpId="0" animBg="1"/>
      <p:bldP spid="301" grpId="0" animBg="1"/>
      <p:bldP spid="302" grpId="0" animBg="1"/>
      <p:bldP spid="303" grpId="0" animBg="1"/>
      <p:bldP spid="304" grpId="0" animBg="1"/>
      <p:bldP spid="305" grpId="0" animBg="1"/>
      <p:bldP spid="306" grpId="0" animBg="1"/>
      <p:bldP spid="307" grpId="0" animBg="1"/>
      <p:bldP spid="308" grpId="0" animBg="1"/>
      <p:bldP spid="309" grpId="0" animBg="1"/>
      <p:bldP spid="310" grpId="0" animBg="1"/>
      <p:bldP spid="311" grpId="0" animBg="1"/>
      <p:bldP spid="312" grpId="0" animBg="1"/>
      <p:bldP spid="313" grpId="0" animBg="1"/>
      <p:bldP spid="314" grpId="0" animBg="1"/>
      <p:bldP spid="315" grpId="0" animBg="1"/>
      <p:bldP spid="316" grpId="0" animBg="1"/>
      <p:bldP spid="317" grpId="0" animBg="1"/>
      <p:bldP spid="318" grpId="0" animBg="1"/>
      <p:bldP spid="3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Multiple Filter Selection Wrapper</a:t>
            </a:r>
            <a:endParaRPr lang="en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dirty="0" smtClean="0"/>
              <a:t>One filter is not enough!</a:t>
            </a:r>
          </a:p>
          <a:p>
            <a:pPr lvl="1"/>
            <a:r>
              <a:rPr lang="en-CA" dirty="0" smtClean="0"/>
              <a:t>It narrows the user in exploring a single filter.</a:t>
            </a:r>
          </a:p>
          <a:p>
            <a:r>
              <a:rPr lang="en-CA" dirty="0" smtClean="0"/>
              <a:t>Algorithm:</a:t>
            </a:r>
          </a:p>
          <a:p>
            <a:pPr lvl="1"/>
            <a:r>
              <a:rPr lang="en-CA" dirty="0"/>
              <a:t>After the first filter is produced, all selected elements </a:t>
            </a:r>
            <a:r>
              <a:rPr lang="en-CA" dirty="0" smtClean="0"/>
              <a:t>have </a:t>
            </a:r>
            <a:r>
              <a:rPr lang="en-CA" dirty="0"/>
              <a:t>their scores zeroed out</a:t>
            </a:r>
            <a:r>
              <a:rPr lang="en-CA" dirty="0" smtClean="0"/>
              <a:t>.</a:t>
            </a:r>
          </a:p>
          <a:p>
            <a:pPr lvl="1"/>
            <a:r>
              <a:rPr lang="en-CA" dirty="0" smtClean="0"/>
              <a:t>The </a:t>
            </a:r>
            <a:r>
              <a:rPr lang="en-CA" dirty="0"/>
              <a:t>filtering algorithm is then run again, where it will inherently focus on a different content set. </a:t>
            </a:r>
            <a:endParaRPr lang="en-CA" dirty="0" smtClean="0"/>
          </a:p>
          <a:p>
            <a:pPr lvl="1"/>
            <a:r>
              <a:rPr lang="en-CA" dirty="0" smtClean="0"/>
              <a:t>Repeat </a:t>
            </a:r>
            <a:r>
              <a:rPr lang="en-CA" dirty="0"/>
              <a:t>until the desired number of filters is </a:t>
            </a:r>
            <a:r>
              <a:rPr lang="en-CA" dirty="0" smtClean="0"/>
              <a:t>reached.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47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18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25748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Experimental setup</a:t>
            </a:r>
            <a:endParaRPr lang="en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CA" sz="1600" dirty="0" smtClean="0"/>
              <a:t>Evaluation performed on three datasets</a:t>
            </a:r>
          </a:p>
          <a:p>
            <a:pPr lvl="1"/>
            <a:r>
              <a:rPr lang="en-CA" sz="1400" dirty="0"/>
              <a:t>Enron: Investigating </a:t>
            </a:r>
            <a:r>
              <a:rPr lang="en-CA" sz="1400" dirty="0" smtClean="0"/>
              <a:t> malware emails.</a:t>
            </a:r>
          </a:p>
          <a:p>
            <a:pPr lvl="1"/>
            <a:r>
              <a:rPr lang="en-CA" sz="1400" dirty="0"/>
              <a:t>Twitter: </a:t>
            </a:r>
            <a:r>
              <a:rPr lang="en-CA" sz="1400" dirty="0" smtClean="0"/>
              <a:t>Investigating natural disaster tweets.</a:t>
            </a:r>
          </a:p>
          <a:p>
            <a:pPr lvl="1"/>
            <a:r>
              <a:rPr lang="en-CA" sz="1400" dirty="0" err="1" smtClean="0"/>
              <a:t>Reddit</a:t>
            </a:r>
            <a:r>
              <a:rPr lang="en-CA" sz="1400" dirty="0" smtClean="0"/>
              <a:t>: </a:t>
            </a:r>
            <a:r>
              <a:rPr lang="en-CA" sz="1400" dirty="0"/>
              <a:t>Investigating  </a:t>
            </a:r>
            <a:r>
              <a:rPr lang="en-CA" sz="1400" dirty="0" smtClean="0"/>
              <a:t>illegal transactions.</a:t>
            </a:r>
          </a:p>
          <a:p>
            <a:r>
              <a:rPr lang="en-CA" sz="1600" dirty="0"/>
              <a:t>Evaluation </a:t>
            </a:r>
            <a:r>
              <a:rPr lang="en-CA" sz="1600" dirty="0" smtClean="0"/>
              <a:t>methodology</a:t>
            </a:r>
          </a:p>
          <a:p>
            <a:pPr lvl="1"/>
            <a:r>
              <a:rPr lang="en-CA" sz="1200" dirty="0"/>
              <a:t>We assume </a:t>
            </a:r>
            <a:r>
              <a:rPr lang="en-CA" sz="1200" dirty="0" smtClean="0"/>
              <a:t>that we </a:t>
            </a:r>
            <a:r>
              <a:rPr lang="en-CA" sz="1200" dirty="0"/>
              <a:t>have a third party application-specific tool that predicts the probability score </a:t>
            </a:r>
            <a:r>
              <a:rPr lang="en-CA" sz="1200" dirty="0" smtClean="0"/>
              <a:t>that </a:t>
            </a:r>
            <a:r>
              <a:rPr lang="en-CA" sz="1200" dirty="0"/>
              <a:t>each </a:t>
            </a:r>
            <a:r>
              <a:rPr lang="en-CA" sz="1200" dirty="0" smtClean="0"/>
              <a:t>element </a:t>
            </a:r>
            <a:r>
              <a:rPr lang="en-CA" sz="1200" dirty="0"/>
              <a:t>is </a:t>
            </a:r>
            <a:r>
              <a:rPr lang="en-CA" sz="1200" dirty="0" smtClean="0"/>
              <a:t>relevant.</a:t>
            </a:r>
          </a:p>
          <a:p>
            <a:pPr lvl="2"/>
            <a:r>
              <a:rPr lang="en-CA" sz="1100" dirty="0" smtClean="0"/>
              <a:t>Randomly select </a:t>
            </a:r>
            <a:r>
              <a:rPr lang="en-CA" sz="1100" b="1" i="1" dirty="0" smtClean="0"/>
              <a:t>n</a:t>
            </a:r>
            <a:r>
              <a:rPr lang="en-CA" sz="1100" dirty="0" smtClean="0"/>
              <a:t> elements from the global dataset.</a:t>
            </a:r>
          </a:p>
          <a:p>
            <a:pPr lvl="2"/>
            <a:r>
              <a:rPr lang="en-CA" sz="1100" dirty="0" smtClean="0"/>
              <a:t>Randomly select </a:t>
            </a:r>
            <a:r>
              <a:rPr lang="en-CA" sz="1100" b="1" i="1" dirty="0" smtClean="0"/>
              <a:t>m</a:t>
            </a:r>
            <a:r>
              <a:rPr lang="en-CA" sz="1100" dirty="0" smtClean="0"/>
              <a:t> elements from </a:t>
            </a:r>
            <a:r>
              <a:rPr lang="en-CA" sz="1100" b="1" i="1" dirty="0" smtClean="0"/>
              <a:t>n </a:t>
            </a:r>
            <a:r>
              <a:rPr lang="en-CA" sz="1100" dirty="0" smtClean="0"/>
              <a:t>an assume are the relevant elements.</a:t>
            </a:r>
          </a:p>
          <a:p>
            <a:pPr lvl="2"/>
            <a:r>
              <a:rPr lang="en-CA" sz="1100" dirty="0" smtClean="0"/>
              <a:t>The relevance score is computed as:</a:t>
            </a:r>
          </a:p>
          <a:p>
            <a:pPr lvl="2"/>
            <a:endParaRPr lang="en-CA" sz="1100" dirty="0"/>
          </a:p>
          <a:p>
            <a:pPr lvl="2"/>
            <a:endParaRPr lang="en-CA" sz="1100" dirty="0" smtClean="0"/>
          </a:p>
          <a:p>
            <a:r>
              <a:rPr lang="en-CA" sz="1600" dirty="0" smtClean="0"/>
              <a:t>We select 10 </a:t>
            </a:r>
            <a:r>
              <a:rPr lang="en-CA" sz="1600" dirty="0"/>
              <a:t>times independently random elements as being </a:t>
            </a:r>
            <a:r>
              <a:rPr lang="en-CA" sz="1600" dirty="0" smtClean="0"/>
              <a:t>relevant</a:t>
            </a:r>
          </a:p>
          <a:p>
            <a:r>
              <a:rPr lang="en-CA" sz="1600" dirty="0" smtClean="0"/>
              <a:t>We </a:t>
            </a:r>
            <a:r>
              <a:rPr lang="en-CA" sz="1600" dirty="0"/>
              <a:t>report the average results using real F1-</a:t>
            </a:r>
            <a:r>
              <a:rPr lang="en-CA" sz="1600" dirty="0" smtClean="0"/>
              <a:t>Score.</a:t>
            </a:r>
            <a:endParaRPr lang="en-CA" sz="1900" dirty="0" smtClean="0"/>
          </a:p>
          <a:p>
            <a:pPr lvl="1"/>
            <a:endParaRPr lang="en-CA" sz="14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8" name="Image 7" descr="Screen Shot 2018-02-21 at 11.20.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092" y="3607738"/>
            <a:ext cx="2915816" cy="34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53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70000" lnSpcReduction="20000"/>
          </a:bodyPr>
          <a:lstStyle/>
          <a:p>
            <a:pPr algn="just">
              <a:buNone/>
            </a:pPr>
            <a:r>
              <a:rPr lang="en-US" dirty="0" smtClean="0"/>
              <a:t>5 parts</a:t>
            </a:r>
          </a:p>
          <a:p>
            <a:pPr lvl="1" algn="just"/>
            <a:r>
              <a:rPr lang="en-US" dirty="0" smtClean="0"/>
              <a:t>Introduction</a:t>
            </a:r>
          </a:p>
          <a:p>
            <a:pPr lvl="1" algn="just"/>
            <a:r>
              <a:rPr lang="en-US" dirty="0" smtClean="0"/>
              <a:t>Filter Optimization</a:t>
            </a:r>
          </a:p>
          <a:p>
            <a:pPr lvl="2" algn="just"/>
            <a:r>
              <a:rPr lang="en-US" dirty="0" smtClean="0"/>
              <a:t>Optimized metrics</a:t>
            </a:r>
          </a:p>
          <a:p>
            <a:pPr lvl="2" algn="just"/>
            <a:r>
              <a:rPr lang="en-US" dirty="0" smtClean="0"/>
              <a:t>Filter Optimization algorithms: </a:t>
            </a:r>
          </a:p>
          <a:p>
            <a:pPr lvl="3" algn="just"/>
            <a:r>
              <a:rPr lang="en-US" dirty="0" smtClean="0"/>
              <a:t>Dichotomy and Greedy</a:t>
            </a:r>
          </a:p>
          <a:p>
            <a:pPr lvl="3" algn="just"/>
            <a:r>
              <a:rPr lang="en-US" dirty="0" smtClean="0"/>
              <a:t>MILP approach</a:t>
            </a:r>
          </a:p>
          <a:p>
            <a:pPr lvl="1" algn="just"/>
            <a:r>
              <a:rPr lang="en-US" dirty="0" smtClean="0"/>
              <a:t>Evaluation</a:t>
            </a:r>
          </a:p>
          <a:p>
            <a:pPr lvl="1" algn="just"/>
            <a:r>
              <a:rPr lang="en-US" dirty="0" smtClean="0"/>
              <a:t>Conclusion and Future Work</a:t>
            </a:r>
          </a:p>
          <a:p>
            <a:pPr lvl="1" algn="just"/>
            <a:r>
              <a:rPr lang="en-US" dirty="0"/>
              <a:t>Demo: </a:t>
            </a:r>
            <a:endParaRPr lang="en-US" dirty="0" smtClean="0"/>
          </a:p>
          <a:p>
            <a:pPr lvl="2" algn="just"/>
            <a:r>
              <a:rPr lang="en-US" dirty="0" err="1" smtClean="0"/>
              <a:t>Viz</a:t>
            </a:r>
            <a:r>
              <a:rPr lang="en-US" dirty="0"/>
              <a:t>-TSF: A Visual Twitter Search Tool based on Query-driven Filter Optimization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9122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contenu 8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algn="just"/>
            <a:r>
              <a:rPr lang="en-CA" dirty="0" smtClean="0"/>
              <a:t>Curves </a:t>
            </a:r>
            <a:r>
              <a:rPr lang="en-CA" dirty="0"/>
              <a:t>of the same algorithm with the same parameters have the same shape. </a:t>
            </a:r>
            <a:endParaRPr lang="en-CA" dirty="0" smtClean="0"/>
          </a:p>
          <a:p>
            <a:pPr lvl="1" algn="just"/>
            <a:r>
              <a:rPr lang="en-CA" dirty="0" smtClean="0"/>
              <a:t>Algorithms </a:t>
            </a:r>
            <a:r>
              <a:rPr lang="en-CA" dirty="0"/>
              <a:t>are consistent </a:t>
            </a:r>
            <a:r>
              <a:rPr lang="en-CA" dirty="0" smtClean="0"/>
              <a:t>across datasets.</a:t>
            </a:r>
          </a:p>
          <a:p>
            <a:pPr algn="just"/>
            <a:r>
              <a:rPr lang="en-CA" dirty="0" smtClean="0"/>
              <a:t>It </a:t>
            </a:r>
            <a:r>
              <a:rPr lang="en-CA" dirty="0"/>
              <a:t>becomes harder to optimize F1 as the size of the data grows </a:t>
            </a:r>
            <a:endParaRPr lang="en-CA" dirty="0" smtClean="0"/>
          </a:p>
          <a:p>
            <a:pPr lvl="1" algn="just"/>
            <a:r>
              <a:rPr lang="en-CA" dirty="0" smtClean="0"/>
              <a:t>It </a:t>
            </a:r>
            <a:r>
              <a:rPr lang="en-CA" dirty="0"/>
              <a:t>is harder to separate signal from noise with existing filters. </a:t>
            </a:r>
            <a:endParaRPr lang="en-CA" dirty="0" smtClean="0"/>
          </a:p>
          <a:p>
            <a:pPr algn="just"/>
            <a:r>
              <a:rPr lang="en-CA" dirty="0" smtClean="0"/>
              <a:t>The </a:t>
            </a:r>
            <a:r>
              <a:rPr lang="en-CA" dirty="0"/>
              <a:t>dichotomy and greedy algorithms are a good approximation of the optimal </a:t>
            </a:r>
            <a:r>
              <a:rPr lang="en-CA" dirty="0" smtClean="0"/>
              <a:t>solution</a:t>
            </a:r>
            <a:r>
              <a:rPr lang="en-CA" dirty="0"/>
              <a:t>.</a:t>
            </a:r>
            <a:endParaRPr lang="en-CA" dirty="0" smtClean="0"/>
          </a:p>
          <a:p>
            <a:pPr lvl="1" algn="just"/>
            <a:r>
              <a:rPr lang="en-CA" dirty="0" smtClean="0"/>
              <a:t>The dichotomy </a:t>
            </a:r>
            <a:r>
              <a:rPr lang="en-CA" dirty="0"/>
              <a:t>method doing better for some cases</a:t>
            </a:r>
          </a:p>
        </p:txBody>
      </p:sp>
      <p:pic>
        <p:nvPicPr>
          <p:cNvPr id="11" name="Espace réservé du contenu 10" descr="Screen Shot 2018-02-21 at 11.29.18.png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934" r="-4934"/>
          <a:stretch>
            <a:fillRect/>
          </a:stretch>
        </p:blipFill>
        <p:spPr>
          <a:xfrm>
            <a:off x="4572000" y="1022933"/>
            <a:ext cx="4572000" cy="3842799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dirty="0"/>
              <a:t>Performance analysis: F1-Score vs. #data</a:t>
            </a:r>
          </a:p>
        </p:txBody>
      </p:sp>
    </p:spTree>
    <p:extLst>
      <p:ext uri="{BB962C8B-B14F-4D97-AF65-F5344CB8AC3E}">
        <p14:creationId xmlns:p14="http://schemas.microsoft.com/office/powerpoint/2010/main" val="3227426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contenu 8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algn="just"/>
            <a:r>
              <a:rPr lang="en-CA" dirty="0" smtClean="0"/>
              <a:t>Problem </a:t>
            </a:r>
            <a:r>
              <a:rPr lang="en-CA" dirty="0"/>
              <a:t>becomes easier (</a:t>
            </a:r>
            <a:r>
              <a:rPr lang="en-CA" dirty="0" smtClean="0"/>
              <a:t>high </a:t>
            </a:r>
            <a:r>
              <a:rPr lang="en-CA" dirty="0"/>
              <a:t>F1-Score value) as </a:t>
            </a:r>
            <a:r>
              <a:rPr lang="en-CA" dirty="0" err="1"/>
              <a:t>λ</a:t>
            </a:r>
            <a:r>
              <a:rPr lang="en-CA" dirty="0"/>
              <a:t> increases </a:t>
            </a:r>
            <a:r>
              <a:rPr lang="en-CA" dirty="0" smtClean="0"/>
              <a:t>because.</a:t>
            </a:r>
          </a:p>
          <a:p>
            <a:pPr lvl="1" algn="just"/>
            <a:r>
              <a:rPr lang="en-CA" dirty="0" smtClean="0"/>
              <a:t>EF1 </a:t>
            </a:r>
            <a:r>
              <a:rPr lang="en-CA" dirty="0"/>
              <a:t>becomes closer to real F1-Score, </a:t>
            </a:r>
            <a:endParaRPr lang="en-CA" dirty="0" smtClean="0"/>
          </a:p>
          <a:p>
            <a:pPr lvl="1" algn="just"/>
            <a:r>
              <a:rPr lang="en-CA" dirty="0" smtClean="0"/>
              <a:t>Optimizing </a:t>
            </a:r>
            <a:r>
              <a:rPr lang="en-CA" dirty="0"/>
              <a:t>the real F1-Score</a:t>
            </a:r>
            <a:r>
              <a:rPr lang="en-CA" dirty="0" smtClean="0"/>
              <a:t>.</a:t>
            </a:r>
          </a:p>
          <a:p>
            <a:pPr algn="just"/>
            <a:r>
              <a:rPr lang="en-CA" dirty="0"/>
              <a:t>Dichotomy algorithm does better for high noise </a:t>
            </a:r>
            <a:endParaRPr lang="en-CA" dirty="0" smtClean="0"/>
          </a:p>
          <a:p>
            <a:pPr lvl="1" algn="just"/>
            <a:r>
              <a:rPr lang="en-CA" dirty="0" smtClean="0"/>
              <a:t>It doesn’t </a:t>
            </a:r>
            <a:r>
              <a:rPr lang="en-CA" dirty="0" err="1" smtClean="0"/>
              <a:t>overfit</a:t>
            </a:r>
            <a:r>
              <a:rPr lang="en-CA" dirty="0" smtClean="0"/>
              <a:t> to singletons as easily as Greedy; in contrast Greedy does </a:t>
            </a:r>
            <a:r>
              <a:rPr lang="en-CA" dirty="0" err="1" smtClean="0"/>
              <a:t>overfit</a:t>
            </a:r>
            <a:r>
              <a:rPr lang="en-CA" dirty="0" smtClean="0"/>
              <a:t> which is better for low noise since it can optimize small details that are actually valid.</a:t>
            </a:r>
          </a:p>
          <a:p>
            <a:pPr algn="just"/>
            <a:r>
              <a:rPr lang="en-CA" dirty="0" smtClean="0"/>
              <a:t>For high noise, the Dichotomy algorithm is a good approximation of the optimal method. </a:t>
            </a:r>
            <a:r>
              <a:rPr lang="en-CA" dirty="0" smtClean="0">
                <a:solidFill>
                  <a:srgbClr val="FF0000"/>
                </a:solidFill>
              </a:rPr>
              <a:t>(error in the paper)</a:t>
            </a:r>
            <a:endParaRPr lang="en-CA" dirty="0">
              <a:solidFill>
                <a:srgbClr val="FF0000"/>
              </a:solidFill>
            </a:endParaRPr>
          </a:p>
        </p:txBody>
      </p:sp>
      <p:pic>
        <p:nvPicPr>
          <p:cNvPr id="11" name="Espace réservé du contenu 10" descr="Screen Shot 2018-02-21 at 11.38.05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1145" b="-41145"/>
          <a:stretch>
            <a:fillRect/>
          </a:stretch>
        </p:blipFill>
        <p:spPr/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Performance analysis: F1-Score vs. </a:t>
            </a:r>
            <a:r>
              <a:rPr lang="en-CA" dirty="0" err="1"/>
              <a:t>λ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44266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contenu 8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CA" dirty="0"/>
              <a:t>P</a:t>
            </a:r>
            <a:r>
              <a:rPr lang="en-CA" dirty="0" smtClean="0"/>
              <a:t>roblem </a:t>
            </a:r>
            <a:r>
              <a:rPr lang="en-CA" dirty="0"/>
              <a:t>becomes easier as the number of positive examples increases as well as the value of </a:t>
            </a:r>
            <a:r>
              <a:rPr lang="en-CA" dirty="0" err="1"/>
              <a:t>λ</a:t>
            </a:r>
            <a:r>
              <a:rPr lang="en-CA" dirty="0"/>
              <a:t> increases (i.e., noise decreases)</a:t>
            </a:r>
            <a:r>
              <a:rPr lang="en-CA" dirty="0" smtClean="0"/>
              <a:t>. </a:t>
            </a:r>
          </a:p>
          <a:p>
            <a:r>
              <a:rPr lang="en-CA" dirty="0" smtClean="0"/>
              <a:t>A </a:t>
            </a:r>
            <a:r>
              <a:rPr lang="en-CA" dirty="0"/>
              <a:t>low value of </a:t>
            </a:r>
            <a:r>
              <a:rPr lang="en-CA" dirty="0" err="1"/>
              <a:t>λ</a:t>
            </a:r>
            <a:r>
              <a:rPr lang="en-CA" dirty="0"/>
              <a:t> tends to lead the algorithms to select all content (close to Initial unfiltered set) due to the level of noise, while </a:t>
            </a:r>
            <a:endParaRPr lang="en-CA" dirty="0" smtClean="0"/>
          </a:p>
          <a:p>
            <a:r>
              <a:rPr lang="en-CA" dirty="0"/>
              <a:t>A</a:t>
            </a:r>
            <a:r>
              <a:rPr lang="en-CA" dirty="0" smtClean="0"/>
              <a:t> </a:t>
            </a:r>
            <a:r>
              <a:rPr lang="en-CA" dirty="0"/>
              <a:t>high value of </a:t>
            </a:r>
            <a:r>
              <a:rPr lang="en-CA" dirty="0" err="1"/>
              <a:t>λ</a:t>
            </a:r>
            <a:r>
              <a:rPr lang="en-CA" dirty="0"/>
              <a:t> tends to lead the algorithms to select the actual positive examples and thus maximize F1-Score</a:t>
            </a:r>
            <a:r>
              <a:rPr lang="en-CA" dirty="0" smtClean="0"/>
              <a:t>.</a:t>
            </a:r>
            <a:endParaRPr lang="en-CA" dirty="0"/>
          </a:p>
        </p:txBody>
      </p:sp>
      <p:pic>
        <p:nvPicPr>
          <p:cNvPr id="9" name="Espace réservé du contenu 8" descr="Screen Shot 2018-02-21 at 11.48.44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398" b="-52398"/>
          <a:stretch>
            <a:fillRect/>
          </a:stretch>
        </p:blipFill>
        <p:spPr/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2800" dirty="0"/>
              <a:t>Performance analysis: F1-Score vs. rate of positive data</a:t>
            </a:r>
          </a:p>
        </p:txBody>
      </p:sp>
    </p:spTree>
    <p:extLst>
      <p:ext uri="{BB962C8B-B14F-4D97-AF65-F5344CB8AC3E}">
        <p14:creationId xmlns:p14="http://schemas.microsoft.com/office/powerpoint/2010/main" val="1449778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en-CA" dirty="0" smtClean="0"/>
              <a:t>Problem </a:t>
            </a:r>
            <a:r>
              <a:rPr lang="en-CA" dirty="0"/>
              <a:t>becomes harder as the size of the data </a:t>
            </a:r>
            <a:r>
              <a:rPr lang="en-CA" dirty="0" smtClean="0"/>
              <a:t>increases</a:t>
            </a:r>
          </a:p>
          <a:p>
            <a:pPr algn="just"/>
            <a:r>
              <a:rPr lang="en-CA" dirty="0"/>
              <a:t>Enron has highest time </a:t>
            </a:r>
            <a:r>
              <a:rPr lang="en-CA" dirty="0" smtClean="0"/>
              <a:t>complexity </a:t>
            </a:r>
            <a:r>
              <a:rPr lang="en-CA" dirty="0"/>
              <a:t>followed by the </a:t>
            </a:r>
            <a:r>
              <a:rPr lang="en-CA" dirty="0" err="1"/>
              <a:t>Reddit</a:t>
            </a:r>
            <a:r>
              <a:rPr lang="en-CA" dirty="0"/>
              <a:t> dataset, and then the Twitter dataset</a:t>
            </a:r>
            <a:r>
              <a:rPr lang="en-CA" dirty="0" smtClean="0"/>
              <a:t>.</a:t>
            </a:r>
          </a:p>
          <a:p>
            <a:pPr lvl="1" algn="just"/>
            <a:r>
              <a:rPr lang="en-CA" dirty="0" smtClean="0"/>
              <a:t>More terms (parameters) to optimize in Enron.</a:t>
            </a:r>
          </a:p>
          <a:p>
            <a:pPr algn="just"/>
            <a:r>
              <a:rPr lang="en-CA" dirty="0" smtClean="0"/>
              <a:t>Dichotomy </a:t>
            </a:r>
            <a:r>
              <a:rPr lang="en-CA" dirty="0"/>
              <a:t>algorithm </a:t>
            </a:r>
            <a:r>
              <a:rPr lang="en-CA" dirty="0" smtClean="0"/>
              <a:t>has </a:t>
            </a:r>
            <a:r>
              <a:rPr lang="en-CA" dirty="0"/>
              <a:t>a lower time complexity than the greedy algorithm.</a:t>
            </a:r>
          </a:p>
        </p:txBody>
      </p:sp>
      <p:pic>
        <p:nvPicPr>
          <p:cNvPr id="6" name="Espace réservé du contenu 5" descr="Screen Shot 2018-02-21 at 11.55.31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7422" b="-47422"/>
          <a:stretch>
            <a:fillRect/>
          </a:stretch>
        </p:blipFill>
        <p:spPr/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2800" dirty="0" smtClean="0"/>
              <a:t>Computational time </a:t>
            </a:r>
            <a:r>
              <a:rPr lang="en-CA" sz="2800" dirty="0"/>
              <a:t>complexity analysis: Time vs. #</a:t>
            </a:r>
            <a:r>
              <a:rPr lang="en-CA" sz="2800" dirty="0" smtClean="0"/>
              <a:t>data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3471814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en-CA" dirty="0" smtClean="0"/>
              <a:t>For </a:t>
            </a:r>
            <a:r>
              <a:rPr lang="en-CA" dirty="0" err="1" smtClean="0"/>
              <a:t>λ</a:t>
            </a:r>
            <a:r>
              <a:rPr lang="en-CA" dirty="0" smtClean="0"/>
              <a:t> </a:t>
            </a:r>
            <a:r>
              <a:rPr lang="en-CA" dirty="0"/>
              <a:t>= 0.6, the optimization algorithm has a very high time </a:t>
            </a:r>
            <a:r>
              <a:rPr lang="en-CA" dirty="0" smtClean="0"/>
              <a:t>complexity.</a:t>
            </a:r>
          </a:p>
          <a:p>
            <a:pPr lvl="1" algn="just"/>
            <a:r>
              <a:rPr lang="en-CA" dirty="0" smtClean="0"/>
              <a:t>Optimal solution is clearly </a:t>
            </a:r>
            <a:r>
              <a:rPr lang="en-CA" dirty="0" err="1" smtClean="0"/>
              <a:t>unscalable</a:t>
            </a:r>
            <a:r>
              <a:rPr lang="en-CA" dirty="0" smtClean="0"/>
              <a:t>.</a:t>
            </a:r>
          </a:p>
          <a:p>
            <a:pPr algn="just"/>
            <a:r>
              <a:rPr lang="en-CA" dirty="0" smtClean="0"/>
              <a:t>The </a:t>
            </a:r>
            <a:r>
              <a:rPr lang="en-CA" dirty="0"/>
              <a:t>time complexity reduces as the value of </a:t>
            </a:r>
            <a:r>
              <a:rPr lang="en-CA" dirty="0" err="1"/>
              <a:t>λ</a:t>
            </a:r>
            <a:r>
              <a:rPr lang="en-CA" dirty="0"/>
              <a:t> increases</a:t>
            </a:r>
            <a:r>
              <a:rPr lang="en-CA" dirty="0" smtClean="0"/>
              <a:t>.</a:t>
            </a:r>
          </a:p>
          <a:p>
            <a:pPr lvl="1" algn="just"/>
            <a:r>
              <a:rPr lang="en-CA" dirty="0" smtClean="0"/>
              <a:t>All algorithms </a:t>
            </a:r>
            <a:r>
              <a:rPr lang="en-CA" dirty="0"/>
              <a:t>need to make a large number of iterations to find the best solution with high noise (low </a:t>
            </a:r>
            <a:r>
              <a:rPr lang="en-CA" dirty="0" err="1"/>
              <a:t>λ</a:t>
            </a:r>
            <a:r>
              <a:rPr lang="en-CA" dirty="0"/>
              <a:t>).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2800" dirty="0" smtClean="0"/>
              <a:t>Computational time </a:t>
            </a:r>
            <a:r>
              <a:rPr lang="en-CA" sz="2800" dirty="0"/>
              <a:t>complexity analysis: Time vs. </a:t>
            </a:r>
            <a:r>
              <a:rPr lang="en-CA" sz="2800" dirty="0" err="1"/>
              <a:t>λ</a:t>
            </a:r>
            <a:endParaRPr lang="en-CA" sz="2800" dirty="0"/>
          </a:p>
        </p:txBody>
      </p:sp>
      <p:pic>
        <p:nvPicPr>
          <p:cNvPr id="7" name="Espace réservé du contenu 6" descr="Screen Shot 2018-02-21 at 11.58.45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8563" b="-3856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90764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algn="just"/>
            <a:r>
              <a:rPr lang="en-CA" dirty="0" smtClean="0"/>
              <a:t>High </a:t>
            </a:r>
            <a:r>
              <a:rPr lang="en-CA" dirty="0"/>
              <a:t>noise (low </a:t>
            </a:r>
            <a:r>
              <a:rPr lang="en-CA" dirty="0" err="1"/>
              <a:t>λ</a:t>
            </a:r>
            <a:r>
              <a:rPr lang="en-CA" dirty="0"/>
              <a:t>) makes a hard problem for the optimization algorithm, but increasing the rate of positive examples causes it to select everything (making the problem easier). </a:t>
            </a:r>
            <a:endParaRPr lang="en-CA" dirty="0" smtClean="0"/>
          </a:p>
          <a:p>
            <a:pPr algn="just"/>
            <a:r>
              <a:rPr lang="en-CA" dirty="0" smtClean="0"/>
              <a:t>Low </a:t>
            </a:r>
            <a:r>
              <a:rPr lang="en-CA" dirty="0"/>
              <a:t>noise (high </a:t>
            </a:r>
            <a:r>
              <a:rPr lang="en-CA" dirty="0" err="1"/>
              <a:t>λ</a:t>
            </a:r>
            <a:r>
              <a:rPr lang="en-CA" dirty="0"/>
              <a:t>), only a few elements are selected for a low rate of positive data, but the optimization algorithm has to work hard to select the right 50% for high rate of positive data. </a:t>
            </a:r>
            <a:endParaRPr lang="en-CA" dirty="0" smtClean="0"/>
          </a:p>
          <a:p>
            <a:pPr algn="just"/>
            <a:r>
              <a:rPr lang="en-CA" dirty="0" smtClean="0"/>
              <a:t>For </a:t>
            </a:r>
            <a:r>
              <a:rPr lang="en-CA" dirty="0"/>
              <a:t>moderate </a:t>
            </a:r>
            <a:r>
              <a:rPr lang="en-CA" dirty="0" smtClean="0"/>
              <a:t>noise, </a:t>
            </a:r>
            <a:r>
              <a:rPr lang="en-CA" dirty="0"/>
              <a:t>we observe both effects.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sz="2800" dirty="0" smtClean="0"/>
              <a:t>Computational time </a:t>
            </a:r>
            <a:r>
              <a:rPr lang="en-CA" sz="2800" dirty="0"/>
              <a:t>complexity analysis: Time vs. rate of positive data</a:t>
            </a:r>
          </a:p>
        </p:txBody>
      </p:sp>
      <p:pic>
        <p:nvPicPr>
          <p:cNvPr id="6" name="Espace réservé du contenu 5" descr="Screen Shot 2018-02-21 at 12.01.56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9475" b="-494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8473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Conclusion and Future work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26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42683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Conclusion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algn="just"/>
            <a:r>
              <a:rPr lang="en-CA" dirty="0" smtClean="0"/>
              <a:t>A </a:t>
            </a:r>
            <a:r>
              <a:rPr lang="en-CA" dirty="0"/>
              <a:t>novel </a:t>
            </a:r>
            <a:r>
              <a:rPr lang="en-CA" dirty="0" smtClean="0"/>
              <a:t>IR </a:t>
            </a:r>
            <a:r>
              <a:rPr lang="en-CA" dirty="0"/>
              <a:t>perspective of filtering for Adaptive User </a:t>
            </a:r>
            <a:r>
              <a:rPr lang="en-CA" dirty="0" smtClean="0"/>
              <a:t>Interfaces.</a:t>
            </a:r>
          </a:p>
          <a:p>
            <a:pPr lvl="1" algn="just"/>
            <a:r>
              <a:rPr lang="en-CA" dirty="0" smtClean="0"/>
              <a:t>New filter search algorithms for expected F1-Score based on two different Greedy strategies.</a:t>
            </a:r>
          </a:p>
          <a:p>
            <a:pPr lvl="1" algn="just"/>
            <a:r>
              <a:rPr lang="en-CA" dirty="0" smtClean="0"/>
              <a:t>A </a:t>
            </a:r>
            <a:r>
              <a:rPr lang="en-CA" dirty="0"/>
              <a:t>method for optimization of expected F1-score using a MILP approach for purposes of benchmarking</a:t>
            </a:r>
            <a:r>
              <a:rPr lang="en-CA" dirty="0" smtClean="0"/>
              <a:t>.</a:t>
            </a:r>
          </a:p>
          <a:p>
            <a:pPr algn="just"/>
            <a:r>
              <a:rPr lang="en-CA" dirty="0" smtClean="0"/>
              <a:t>A </a:t>
            </a:r>
            <a:r>
              <a:rPr lang="en-CA" dirty="0"/>
              <a:t>thorough evaluation on three different </a:t>
            </a:r>
            <a:r>
              <a:rPr lang="en-CA" dirty="0" smtClean="0"/>
              <a:t>datasets.</a:t>
            </a:r>
          </a:p>
          <a:p>
            <a:pPr lvl="1" algn="just"/>
            <a:r>
              <a:rPr lang="en-CA" dirty="0" smtClean="0"/>
              <a:t>Approximated EF1-Score is a good approximation of real F1-Score.</a:t>
            </a:r>
          </a:p>
          <a:p>
            <a:pPr lvl="1" algn="just"/>
            <a:r>
              <a:rPr lang="en-CA" dirty="0" smtClean="0"/>
              <a:t>Greedy algorithms are good approximation on the optimal solution.</a:t>
            </a:r>
          </a:p>
          <a:p>
            <a:pPr algn="just"/>
            <a:r>
              <a:rPr lang="en-CA" dirty="0"/>
              <a:t>Weak points in the </a:t>
            </a:r>
            <a:r>
              <a:rPr lang="en-CA" dirty="0" smtClean="0"/>
              <a:t>paper.</a:t>
            </a:r>
          </a:p>
          <a:p>
            <a:pPr lvl="1" algn="just"/>
            <a:r>
              <a:rPr lang="en-CA" dirty="0" smtClean="0"/>
              <a:t>Focus on the evaluation of the first filter.</a:t>
            </a:r>
          </a:p>
          <a:p>
            <a:pPr lvl="1" algn="just"/>
            <a:r>
              <a:rPr lang="en-CA" dirty="0" smtClean="0"/>
              <a:t>No user oriented evaluation of how useful is this filtering approach.</a:t>
            </a:r>
          </a:p>
          <a:p>
            <a:pPr lvl="1" algn="just"/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645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</a:t>
            </a:r>
            <a:r>
              <a:rPr lang="en-CA" dirty="0" smtClean="0"/>
              <a:t>uture work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n-CA" dirty="0" smtClean="0"/>
              <a:t>Consideration </a:t>
            </a:r>
            <a:r>
              <a:rPr lang="en-CA" dirty="0"/>
              <a:t>of the role of </a:t>
            </a:r>
            <a:r>
              <a:rPr lang="en-CA" dirty="0" smtClean="0"/>
              <a:t> explicit/implicit </a:t>
            </a:r>
            <a:r>
              <a:rPr lang="en-CA" dirty="0"/>
              <a:t>feedback methods to create a tighter and more responsive user interaction </a:t>
            </a:r>
            <a:r>
              <a:rPr lang="en-CA" dirty="0" smtClean="0"/>
              <a:t>loop.</a:t>
            </a:r>
          </a:p>
          <a:p>
            <a:pPr algn="just"/>
            <a:r>
              <a:rPr lang="en-CA" dirty="0"/>
              <a:t>Perform a user study to assess how this filtering approach is useful and meaningful in helping users to </a:t>
            </a:r>
            <a:r>
              <a:rPr lang="en-CA" dirty="0" smtClean="0"/>
              <a:t>carry their investigation tasks. (</a:t>
            </a:r>
            <a:r>
              <a:rPr lang="en-CA" dirty="0" smtClean="0">
                <a:solidFill>
                  <a:srgbClr val="FF0000"/>
                </a:solidFill>
              </a:rPr>
              <a:t>ongoing</a:t>
            </a:r>
            <a:r>
              <a:rPr lang="en-CA" dirty="0" smtClean="0"/>
              <a:t>)</a:t>
            </a:r>
          </a:p>
          <a:p>
            <a:pPr lvl="1" algn="just"/>
            <a:r>
              <a:rPr lang="en-CA" dirty="0" smtClean="0"/>
              <a:t>Integrate the filtering strategy to </a:t>
            </a:r>
            <a:r>
              <a:rPr lang="en-CA" dirty="0" err="1" smtClean="0"/>
              <a:t>Dusan’s</a:t>
            </a:r>
            <a:r>
              <a:rPr lang="en-CA" dirty="0" smtClean="0"/>
              <a:t> tool.</a:t>
            </a:r>
          </a:p>
          <a:p>
            <a:pPr algn="just"/>
            <a:r>
              <a:rPr lang="en-CA" dirty="0" smtClean="0"/>
              <a:t>Connecting </a:t>
            </a:r>
            <a:r>
              <a:rPr lang="en-CA" dirty="0" err="1" smtClean="0"/>
              <a:t>Kasra’s</a:t>
            </a:r>
            <a:r>
              <a:rPr lang="en-CA" dirty="0" smtClean="0"/>
              <a:t> work on API query learning with our </a:t>
            </a:r>
            <a:r>
              <a:rPr lang="en-CA" dirty="0"/>
              <a:t>current Visual Twitter Search Tool (</a:t>
            </a:r>
            <a:r>
              <a:rPr lang="en-CA" dirty="0" err="1"/>
              <a:t>Viz</a:t>
            </a:r>
            <a:r>
              <a:rPr lang="en-CA" dirty="0"/>
              <a:t>-</a:t>
            </a:r>
            <a:r>
              <a:rPr lang="en-CA" dirty="0" smtClean="0"/>
              <a:t>TSF).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126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 err="1" smtClean="0"/>
              <a:t>Viz</a:t>
            </a:r>
            <a:r>
              <a:rPr lang="en-US" dirty="0"/>
              <a:t>-TSF: A Visual Twitter Search Tool based on Query-driven Filter </a:t>
            </a:r>
            <a:r>
              <a:rPr lang="en-US" dirty="0" smtClean="0"/>
              <a:t>Optimization</a:t>
            </a:r>
          </a:p>
          <a:p>
            <a:r>
              <a:rPr lang="en-US" dirty="0">
                <a:hlinkClick r:id="rId6"/>
              </a:rPr>
              <a:t>http://130.220.208.198:8080/AUI4IRSearch/</a:t>
            </a:r>
            <a:endParaRPr lang="en-US" dirty="0"/>
          </a:p>
          <a:p>
            <a:endParaRPr lang="en-US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29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87746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3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76106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722313" y="249493"/>
            <a:ext cx="7772400" cy="1021556"/>
          </a:xfrm>
        </p:spPr>
        <p:txBody>
          <a:bodyPr/>
          <a:lstStyle/>
          <a:p>
            <a:pPr algn="ctr"/>
            <a:r>
              <a:rPr lang="en-US" dirty="0"/>
              <a:t>&lt;?&gt;Questions</a:t>
            </a:r>
            <a:r>
              <a:rPr lang="en-US" dirty="0" smtClean="0"/>
              <a:t>&lt;/?&gt;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5775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sz="half" idx="1"/>
          </p:nvPr>
        </p:nvSpPr>
        <p:spPr>
          <a:xfrm>
            <a:off x="179512" y="1204914"/>
            <a:ext cx="5328592" cy="3394472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en-CA" dirty="0" smtClean="0"/>
              <a:t>High </a:t>
            </a:r>
            <a:r>
              <a:rPr lang="en-CA" dirty="0"/>
              <a:t>information </a:t>
            </a:r>
            <a:r>
              <a:rPr lang="en-CA" dirty="0" smtClean="0"/>
              <a:t>systems are usually represented and visualized with large-scale graphs in which:</a:t>
            </a:r>
          </a:p>
          <a:p>
            <a:pPr lvl="1" algn="just"/>
            <a:r>
              <a:rPr lang="en-CA" dirty="0" smtClean="0"/>
              <a:t>Elements are described with metadata, e.g., text, timestamp, location, IP address, etc.</a:t>
            </a:r>
          </a:p>
          <a:p>
            <a:pPr lvl="1" algn="just"/>
            <a:r>
              <a:rPr lang="en-CA" dirty="0" smtClean="0"/>
              <a:t>Elements may be connected to model interactions, e.g., messages </a:t>
            </a:r>
            <a:r>
              <a:rPr lang="en-CA" dirty="0" smtClean="0"/>
              <a:t>exchanged, transactions, etc.</a:t>
            </a:r>
            <a:endParaRPr lang="en-CA" dirty="0" smtClean="0"/>
          </a:p>
          <a:p>
            <a:pPr lvl="1" algn="just"/>
            <a:r>
              <a:rPr lang="en-CA" dirty="0" smtClean="0"/>
              <a:t>Elements may be relevant relevant for given task, e.g., an email being a spam, and account being compromised, etc.</a:t>
            </a:r>
          </a:p>
          <a:p>
            <a:pPr algn="just"/>
            <a:r>
              <a:rPr lang="en-CA" dirty="0" smtClean="0">
                <a:solidFill>
                  <a:srgbClr val="FF0000"/>
                </a:solidFill>
              </a:rPr>
              <a:t>The volume </a:t>
            </a:r>
            <a:r>
              <a:rPr lang="en-CA" dirty="0">
                <a:solidFill>
                  <a:srgbClr val="FF0000"/>
                </a:solidFill>
              </a:rPr>
              <a:t>of </a:t>
            </a:r>
            <a:r>
              <a:rPr lang="en-CA" dirty="0" smtClean="0">
                <a:solidFill>
                  <a:srgbClr val="FF0000"/>
                </a:solidFill>
              </a:rPr>
              <a:t>information </a:t>
            </a:r>
            <a:r>
              <a:rPr lang="en-CA" dirty="0">
                <a:solidFill>
                  <a:srgbClr val="FF0000"/>
                </a:solidFill>
              </a:rPr>
              <a:t>prevents the simultaneous presentation of all </a:t>
            </a:r>
            <a:r>
              <a:rPr lang="en-CA" dirty="0" smtClean="0">
                <a:solidFill>
                  <a:srgbClr val="FF0000"/>
                </a:solidFill>
              </a:rPr>
              <a:t>information.</a:t>
            </a:r>
          </a:p>
          <a:p>
            <a:pPr lvl="1" algn="just"/>
            <a:r>
              <a:rPr lang="en-CA" dirty="0" smtClean="0">
                <a:solidFill>
                  <a:srgbClr val="FF0000"/>
                </a:solidFill>
              </a:rPr>
              <a:t>Explore Adaptive User Interfaces (AUIs)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CA" smtClean="0"/>
              <a:pPr/>
              <a:t>4</a:t>
            </a:fld>
            <a:endParaRPr lang="en-CA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Introduction</a:t>
            </a:r>
            <a:endParaRPr lang="en-CA" dirty="0"/>
          </a:p>
        </p:txBody>
      </p:sp>
      <p:pic>
        <p:nvPicPr>
          <p:cNvPr id="7" name="Picture 4" descr="C:\Users\Duke\Desktop\BlockSt.jpg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/>
          <a:srcRect l="-449" t="-1145" r="449" b="-691"/>
          <a:stretch/>
        </p:blipFill>
        <p:spPr bwMode="auto">
          <a:xfrm>
            <a:off x="5690220" y="2967675"/>
            <a:ext cx="3092152" cy="1626949"/>
          </a:xfrm>
          <a:prstGeom prst="rect">
            <a:avLst/>
          </a:prstGeom>
          <a:noFill/>
        </p:spPr>
      </p:pic>
      <p:pic>
        <p:nvPicPr>
          <p:cNvPr id="3" name="Image 2" descr="twitter_exampl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116" y="983377"/>
            <a:ext cx="3240360" cy="1552673"/>
          </a:xfrm>
          <a:prstGeom prst="rect">
            <a:avLst/>
          </a:prstGeom>
        </p:spPr>
      </p:pic>
      <p:sp>
        <p:nvSpPr>
          <p:cNvPr id="8" name="内容占位符 4"/>
          <p:cNvSpPr txBox="1">
            <a:spLocks/>
          </p:cNvSpPr>
          <p:nvPr/>
        </p:nvSpPr>
        <p:spPr>
          <a:xfrm>
            <a:off x="5577943" y="4515966"/>
            <a:ext cx="3316706" cy="35446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10102B"/>
              </a:buClr>
              <a:buFont typeface="Wingdings" pitchFamily="2" charset="2"/>
              <a:buChar char="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0238" indent="-285750" algn="l" defTabSz="914400" rtl="0" eaLnBrk="1" latinLnBrk="0" hangingPunct="1">
              <a:spcBef>
                <a:spcPct val="20000"/>
              </a:spcBef>
              <a:buClr>
                <a:srgbClr val="1A4969"/>
              </a:buClr>
              <a:buSzPct val="75000"/>
              <a:buFont typeface="Wingdings" pitchFamily="2" charset="2"/>
              <a:buChar char="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4875" indent="-228600" algn="l" defTabSz="914400" rtl="0" eaLnBrk="1" latinLnBrk="0" hangingPunct="1">
              <a:spcBef>
                <a:spcPct val="20000"/>
              </a:spcBef>
              <a:buClr>
                <a:srgbClr val="157A8C"/>
              </a:buClr>
              <a:buSzPct val="50000"/>
              <a:buFont typeface="Wingdings" pitchFamily="2" charset="2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62050" indent="-228600" algn="l" defTabSz="914400" rtl="0" eaLnBrk="1" latinLnBrk="0" hangingPunct="1">
              <a:spcBef>
                <a:spcPct val="20000"/>
              </a:spcBef>
              <a:buClr>
                <a:srgbClr val="21AD94"/>
              </a:buClr>
              <a:buSzPct val="25000"/>
              <a:buFont typeface="Wingdings" pitchFamily="2" charset="2"/>
              <a:buChar char="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6563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Wingdings" pitchFamily="2" charset="2"/>
              <a:buNone/>
            </a:pPr>
            <a:r>
              <a:rPr lang="en-US" sz="2400" dirty="0" smtClean="0"/>
              <a:t>Network security graph</a:t>
            </a:r>
            <a:endParaRPr lang="zh-CN" altLang="en-US" sz="2400" dirty="0"/>
          </a:p>
        </p:txBody>
      </p:sp>
      <p:sp>
        <p:nvSpPr>
          <p:cNvPr id="9" name="内容占位符 4"/>
          <p:cNvSpPr txBox="1">
            <a:spLocks/>
          </p:cNvSpPr>
          <p:nvPr/>
        </p:nvSpPr>
        <p:spPr>
          <a:xfrm>
            <a:off x="5580112" y="2571750"/>
            <a:ext cx="3316706" cy="35446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10102B"/>
              </a:buClr>
              <a:buFont typeface="Wingdings" pitchFamily="2" charset="2"/>
              <a:buChar char="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0238" indent="-285750" algn="l" defTabSz="914400" rtl="0" eaLnBrk="1" latinLnBrk="0" hangingPunct="1">
              <a:spcBef>
                <a:spcPct val="20000"/>
              </a:spcBef>
              <a:buClr>
                <a:srgbClr val="1A4969"/>
              </a:buClr>
              <a:buSzPct val="75000"/>
              <a:buFont typeface="Wingdings" pitchFamily="2" charset="2"/>
              <a:buChar char="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4875" indent="-228600" algn="l" defTabSz="914400" rtl="0" eaLnBrk="1" latinLnBrk="0" hangingPunct="1">
              <a:spcBef>
                <a:spcPct val="20000"/>
              </a:spcBef>
              <a:buClr>
                <a:srgbClr val="157A8C"/>
              </a:buClr>
              <a:buSzPct val="50000"/>
              <a:buFont typeface="Wingdings" pitchFamily="2" charset="2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62050" indent="-228600" algn="l" defTabSz="914400" rtl="0" eaLnBrk="1" latinLnBrk="0" hangingPunct="1">
              <a:spcBef>
                <a:spcPct val="20000"/>
              </a:spcBef>
              <a:buClr>
                <a:srgbClr val="21AD94"/>
              </a:buClr>
              <a:buSzPct val="25000"/>
              <a:buFont typeface="Wingdings" pitchFamily="2" charset="2"/>
              <a:buChar char="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6563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Wingdings" pitchFamily="2" charset="2"/>
              <a:buNone/>
            </a:pPr>
            <a:r>
              <a:rPr lang="en-US" sz="2400" dirty="0" smtClean="0"/>
              <a:t>Social media monitoring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50902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Why AUIs?</a:t>
            </a:r>
            <a:endParaRPr lang="en-CA"/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n-CA" dirty="0" smtClean="0"/>
              <a:t>A good approach for </a:t>
            </a:r>
            <a:r>
              <a:rPr lang="en-CA" dirty="0" smtClean="0">
                <a:solidFill>
                  <a:srgbClr val="FF0000"/>
                </a:solidFill>
              </a:rPr>
              <a:t>information-filtering</a:t>
            </a:r>
            <a:r>
              <a:rPr lang="en-CA" dirty="0" smtClean="0"/>
              <a:t> in order to provide localized and relevant context for each event.</a:t>
            </a:r>
          </a:p>
          <a:p>
            <a:pPr algn="just"/>
            <a:r>
              <a:rPr lang="en-CA" dirty="0" smtClean="0"/>
              <a:t>Allow </a:t>
            </a:r>
            <a:r>
              <a:rPr lang="en-CA" dirty="0"/>
              <a:t>the user to effectively investigate the </a:t>
            </a:r>
            <a:r>
              <a:rPr lang="en-CA" dirty="0" smtClean="0"/>
              <a:t>event</a:t>
            </a:r>
            <a:r>
              <a:rPr lang="en-CA" dirty="0" smtClean="0"/>
              <a:t>.</a:t>
            </a:r>
          </a:p>
          <a:p>
            <a:pPr lvl="1" algn="just"/>
            <a:r>
              <a:rPr lang="en-CA" dirty="0" smtClean="0"/>
              <a:t>Investigate the cause and implications of the event.</a:t>
            </a:r>
          </a:p>
          <a:p>
            <a:pPr lvl="1" algn="just"/>
            <a:r>
              <a:rPr lang="en-CA" dirty="0" smtClean="0"/>
              <a:t>Identify </a:t>
            </a:r>
            <a:r>
              <a:rPr lang="en-CA" dirty="0"/>
              <a:t>critical properties of </a:t>
            </a:r>
            <a:r>
              <a:rPr lang="en-CA" dirty="0" smtClean="0"/>
              <a:t>the </a:t>
            </a:r>
            <a:r>
              <a:rPr lang="en-CA" dirty="0"/>
              <a:t>elements </a:t>
            </a:r>
            <a:r>
              <a:rPr lang="en-CA" dirty="0" smtClean="0"/>
              <a:t>involved in the event.</a:t>
            </a:r>
          </a:p>
          <a:p>
            <a:pPr lvl="1" algn="just"/>
            <a:r>
              <a:rPr lang="en-CA" dirty="0" smtClean="0"/>
              <a:t>Initiate </a:t>
            </a:r>
            <a:r>
              <a:rPr lang="en-CA" dirty="0"/>
              <a:t>appropriate corrective actions in a timely </a:t>
            </a:r>
            <a:r>
              <a:rPr lang="en-CA" dirty="0" smtClean="0"/>
              <a:t>manner.</a:t>
            </a:r>
          </a:p>
          <a:p>
            <a:pPr algn="just"/>
            <a:r>
              <a:rPr lang="en-CA" dirty="0" smtClean="0">
                <a:solidFill>
                  <a:srgbClr val="FF0000"/>
                </a:solidFill>
              </a:rPr>
              <a:t>We </a:t>
            </a:r>
            <a:r>
              <a:rPr lang="en-CA" dirty="0">
                <a:solidFill>
                  <a:srgbClr val="FF0000"/>
                </a:solidFill>
              </a:rPr>
              <a:t>argue that this information-filtering task is central to a variety of AUIs.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364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 descr="map.png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" t="-812" r="-353" b="-617"/>
          <a:stretch/>
        </p:blipFill>
        <p:spPr>
          <a:xfrm>
            <a:off x="482600" y="1204914"/>
            <a:ext cx="4038600" cy="2262734"/>
          </a:xfrm>
        </p:spPr>
      </p:pic>
      <p:pic>
        <p:nvPicPr>
          <p:cNvPr id="6" name="Espace réservé du contenu 5" descr="filtered_map.png"/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" t="-813" r="-530" b="-190"/>
          <a:stretch/>
        </p:blipFill>
        <p:spPr>
          <a:xfrm>
            <a:off x="4648200" y="1200151"/>
            <a:ext cx="4038600" cy="2253227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Example: Information-Filtering</a:t>
            </a:r>
            <a:endParaRPr lang="en-CA" dirty="0"/>
          </a:p>
        </p:txBody>
      </p:sp>
      <p:sp>
        <p:nvSpPr>
          <p:cNvPr id="10" name="ZoneTexte 9"/>
          <p:cNvSpPr txBox="1"/>
          <p:nvPr/>
        </p:nvSpPr>
        <p:spPr>
          <a:xfrm>
            <a:off x="683568" y="3435846"/>
            <a:ext cx="37444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An unfiltered user interface with </a:t>
            </a:r>
            <a:r>
              <a:rPr lang="en-CA" dirty="0" smtClean="0"/>
              <a:t>geo-located </a:t>
            </a:r>
            <a:r>
              <a:rPr lang="en-CA" dirty="0"/>
              <a:t>tweets appearing more red according to their probability of classification as natural disaster.</a:t>
            </a:r>
            <a:endParaRPr lang="en-CA" dirty="0"/>
          </a:p>
        </p:txBody>
      </p:sp>
      <p:sp>
        <p:nvSpPr>
          <p:cNvPr id="11" name="ZoneTexte 10"/>
          <p:cNvSpPr txBox="1"/>
          <p:nvPr/>
        </p:nvSpPr>
        <p:spPr>
          <a:xfrm>
            <a:off x="4716016" y="3435846"/>
            <a:ext cx="3888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n-CA" dirty="0"/>
              <a:t>A filtered version of the interface showing three filtered subsets of data identified to have high coverage of relevant </a:t>
            </a:r>
            <a:r>
              <a:rPr lang="en-CA" dirty="0" smtClean="0"/>
              <a:t>content.</a:t>
            </a:r>
            <a:endParaRPr lang="en-CA" altLang="zh-CN" dirty="0"/>
          </a:p>
        </p:txBody>
      </p:sp>
    </p:spTree>
    <p:extLst>
      <p:ext uri="{BB962C8B-B14F-4D97-AF65-F5344CB8AC3E}">
        <p14:creationId xmlns:p14="http://schemas.microsoft.com/office/powerpoint/2010/main" val="1769477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Problem</a:t>
            </a:r>
            <a:endParaRPr lang="en-CA"/>
          </a:p>
        </p:txBody>
      </p:sp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603847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CA" dirty="0" smtClean="0"/>
              <a:t>Given an information visualization system, how to select </a:t>
            </a:r>
            <a:r>
              <a:rPr lang="en-CA" dirty="0" smtClean="0">
                <a:solidFill>
                  <a:srgbClr val="FF0000"/>
                </a:solidFill>
              </a:rPr>
              <a:t>the best filter settings</a:t>
            </a:r>
            <a:r>
              <a:rPr lang="en-CA" dirty="0" smtClean="0"/>
              <a:t>  to have  </a:t>
            </a:r>
            <a:r>
              <a:rPr lang="en-CA" dirty="0"/>
              <a:t>high coverage of relevant </a:t>
            </a:r>
            <a:r>
              <a:rPr lang="en-CA" dirty="0" smtClean="0"/>
              <a:t>content?</a:t>
            </a:r>
          </a:p>
          <a:p>
            <a:pPr algn="just"/>
            <a:endParaRPr lang="en-CA" dirty="0" smtClean="0">
              <a:solidFill>
                <a:srgbClr val="FF0000"/>
              </a:solidFill>
            </a:endParaRPr>
          </a:p>
          <a:p>
            <a:pPr algn="just"/>
            <a:endParaRPr lang="en-CA" dirty="0">
              <a:solidFill>
                <a:srgbClr val="FF0000"/>
              </a:solidFill>
            </a:endParaRPr>
          </a:p>
          <a:p>
            <a:pPr algn="just"/>
            <a:endParaRPr lang="en-CA" dirty="0" smtClean="0">
              <a:solidFill>
                <a:srgbClr val="FF0000"/>
              </a:solidFill>
            </a:endParaRPr>
          </a:p>
          <a:p>
            <a:pPr algn="just"/>
            <a:endParaRPr lang="en-CA" dirty="0">
              <a:solidFill>
                <a:srgbClr val="FF0000"/>
              </a:solidFill>
            </a:endParaRPr>
          </a:p>
          <a:p>
            <a:pPr algn="just"/>
            <a:endParaRPr lang="en-CA" dirty="0" smtClean="0">
              <a:solidFill>
                <a:srgbClr val="FF0000"/>
              </a:solidFill>
            </a:endParaRPr>
          </a:p>
          <a:p>
            <a:pPr algn="just"/>
            <a:r>
              <a:rPr lang="en-CA" dirty="0" smtClean="0">
                <a:solidFill>
                  <a:srgbClr val="FF0000"/>
                </a:solidFill>
              </a:rPr>
              <a:t>We </a:t>
            </a:r>
            <a:r>
              <a:rPr lang="en-CA" dirty="0">
                <a:solidFill>
                  <a:srgbClr val="FF0000"/>
                </a:solidFill>
              </a:rPr>
              <a:t>address </a:t>
            </a:r>
            <a:r>
              <a:rPr lang="en-CA" dirty="0" smtClean="0">
                <a:solidFill>
                  <a:srgbClr val="FF0000"/>
                </a:solidFill>
              </a:rPr>
              <a:t>this </a:t>
            </a:r>
            <a:r>
              <a:rPr lang="en-CA" dirty="0">
                <a:solidFill>
                  <a:srgbClr val="FF0000"/>
                </a:solidFill>
              </a:rPr>
              <a:t>problem as an optimization problem</a:t>
            </a:r>
            <a:r>
              <a:rPr lang="en-CA" dirty="0" smtClean="0">
                <a:solidFill>
                  <a:srgbClr val="FF0000"/>
                </a:solidFill>
              </a:rPr>
              <a:t>.</a:t>
            </a:r>
            <a:endParaRPr lang="en-CA" dirty="0">
              <a:solidFill>
                <a:srgbClr val="FF0000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1" name="Espace réservé du contenu 10" descr="filtered_map.png"/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" t="-492" r="-177" b="-511"/>
          <a:stretch/>
        </p:blipFill>
        <p:spPr>
          <a:xfrm>
            <a:off x="5004048" y="2139950"/>
            <a:ext cx="4038600" cy="2252663"/>
          </a:xfrm>
        </p:spPr>
      </p:pic>
      <p:sp>
        <p:nvSpPr>
          <p:cNvPr id="12" name="Espace réservé du contenu 8"/>
          <p:cNvSpPr txBox="1">
            <a:spLocks/>
          </p:cNvSpPr>
          <p:nvPr/>
        </p:nvSpPr>
        <p:spPr>
          <a:xfrm>
            <a:off x="107504" y="2273622"/>
            <a:ext cx="4824536" cy="238636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450850" indent="-450850" algn="l" defTabSz="914400" rtl="0" eaLnBrk="1" latinLnBrk="0" hangingPunct="1">
              <a:spcBef>
                <a:spcPct val="20000"/>
              </a:spcBef>
              <a:buClr>
                <a:srgbClr val="1A4969"/>
              </a:buClr>
              <a:buSzPct val="100000"/>
              <a:buFont typeface="Wingdings" pitchFamily="2" charset="2"/>
              <a:buChar char="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1688" indent="-344488" algn="l" defTabSz="914400" rtl="0" eaLnBrk="1" latinLnBrk="0" hangingPunct="1">
              <a:spcBef>
                <a:spcPct val="20000"/>
              </a:spcBef>
              <a:buClr>
                <a:srgbClr val="157A8C"/>
              </a:buClr>
              <a:buSzPct val="80000"/>
              <a:buFont typeface="Wingdings" pitchFamily="2" charset="2"/>
              <a:buChar char="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65225" indent="-250825" algn="l" defTabSz="914400" rtl="0" eaLnBrk="1" latinLnBrk="0" hangingPunct="1">
              <a:spcBef>
                <a:spcPct val="20000"/>
              </a:spcBef>
              <a:buClr>
                <a:srgbClr val="21AD94"/>
              </a:buClr>
              <a:buSzPct val="60000"/>
              <a:buFont typeface="Wingdings" pitchFamily="2" charset="2"/>
              <a:buChar char="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863" indent="-187325" algn="l" defTabSz="914400" rtl="0" eaLnBrk="1" latinLnBrk="0" hangingPunct="1">
              <a:spcBef>
                <a:spcPct val="20000"/>
              </a:spcBef>
              <a:buClr>
                <a:srgbClr val="E3DDAF"/>
              </a:buClr>
              <a:buSzPct val="40000"/>
              <a:buFont typeface="Wingdings" pitchFamily="2" charset="2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en-CA" dirty="0" smtClean="0"/>
              <a:t>Given that a filter is built by combining three sub-filters:</a:t>
            </a:r>
          </a:p>
          <a:p>
            <a:pPr lvl="2" algn="just"/>
            <a:r>
              <a:rPr lang="en-CA" dirty="0" smtClean="0"/>
              <a:t>Time: expresses the time window of a retrieved set.</a:t>
            </a:r>
          </a:p>
          <a:p>
            <a:pPr lvl="2" algn="just"/>
            <a:r>
              <a:rPr lang="en-CA" dirty="0" smtClean="0"/>
              <a:t>Keyword: expresses a set of keyword to include/exclude from a retrieved set. </a:t>
            </a:r>
          </a:p>
          <a:p>
            <a:pPr lvl="2" algn="just"/>
            <a:r>
              <a:rPr lang="en-CA" dirty="0" smtClean="0"/>
              <a:t>Location: expresses a bounding box of a retrieved set.</a:t>
            </a:r>
          </a:p>
        </p:txBody>
      </p:sp>
    </p:spTree>
    <p:extLst>
      <p:ext uri="{BB962C8B-B14F-4D97-AF65-F5344CB8AC3E}">
        <p14:creationId xmlns:p14="http://schemas.microsoft.com/office/powerpoint/2010/main" val="2770642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Filter Optimization 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AU" dirty="0" smtClean="0"/>
              <a:t>Optimized </a:t>
            </a:r>
            <a:r>
              <a:rPr lang="en-AU" dirty="0"/>
              <a:t>metrics </a:t>
            </a:r>
            <a:endParaRPr lang="en-AU" dirty="0" smtClean="0"/>
          </a:p>
          <a:p>
            <a:r>
              <a:rPr lang="en-AU" dirty="0" smtClean="0"/>
              <a:t>Filter </a:t>
            </a:r>
            <a:r>
              <a:rPr lang="en-AU" dirty="0"/>
              <a:t>Optimization algorithms: </a:t>
            </a:r>
            <a:endParaRPr lang="en-AU" dirty="0" smtClean="0"/>
          </a:p>
          <a:p>
            <a:pPr lvl="1"/>
            <a:r>
              <a:rPr lang="en-AU" dirty="0" smtClean="0"/>
              <a:t>Dichotomy </a:t>
            </a:r>
            <a:r>
              <a:rPr lang="en-AU" dirty="0"/>
              <a:t>and Greedy </a:t>
            </a:r>
            <a:endParaRPr lang="en-AU" dirty="0" smtClean="0"/>
          </a:p>
          <a:p>
            <a:pPr lvl="1"/>
            <a:r>
              <a:rPr lang="en-AU" dirty="0" smtClean="0"/>
              <a:t>MILP </a:t>
            </a:r>
            <a:r>
              <a:rPr lang="en-AU" dirty="0"/>
              <a:t>approach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8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31668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3600" dirty="0" smtClean="0"/>
              <a:t>Optimized metrics for filter evaluation 1/2</a:t>
            </a:r>
            <a:endParaRPr lang="en-AU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n-CA" dirty="0" smtClean="0"/>
              <a:t>A filter can be evaluated using conventional IR metrics, e.g., Precision, Recall, F1-Score, etc.</a:t>
            </a:r>
          </a:p>
          <a:p>
            <a:pPr lvl="1" algn="just"/>
            <a:r>
              <a:rPr lang="en-CA" dirty="0" smtClean="0">
                <a:solidFill>
                  <a:srgbClr val="FF0000"/>
                </a:solidFill>
              </a:rPr>
              <a:t>Optimizing any metric will lead to </a:t>
            </a:r>
            <a:r>
              <a:rPr lang="en-CA" dirty="0" smtClean="0">
                <a:solidFill>
                  <a:srgbClr val="FF0000"/>
                </a:solidFill>
              </a:rPr>
              <a:t>get optimal filters.</a:t>
            </a:r>
            <a:endParaRPr lang="en-CA" dirty="0" smtClean="0">
              <a:solidFill>
                <a:srgbClr val="FF0000"/>
              </a:solidFill>
            </a:endParaRPr>
          </a:p>
          <a:p>
            <a:pPr algn="just"/>
            <a:r>
              <a:rPr lang="en-CA" dirty="0" smtClean="0">
                <a:solidFill>
                  <a:srgbClr val="FF0000"/>
                </a:solidFill>
              </a:rPr>
              <a:t>Problem:</a:t>
            </a:r>
            <a:r>
              <a:rPr lang="en-CA" dirty="0" smtClean="0"/>
              <a:t> In practice, no real relevance label is provided.</a:t>
            </a:r>
          </a:p>
          <a:p>
            <a:pPr lvl="1" algn="just"/>
            <a:r>
              <a:rPr lang="en-CA" dirty="0"/>
              <a:t>Relevance probability scores can be </a:t>
            </a:r>
            <a:r>
              <a:rPr lang="en-CA" dirty="0" smtClean="0"/>
              <a:t>computed, e.g., probability of and email being a spam, or a tweet being topical</a:t>
            </a:r>
            <a:r>
              <a:rPr lang="en-CA" dirty="0" smtClean="0"/>
              <a:t>.</a:t>
            </a:r>
          </a:p>
          <a:p>
            <a:pPr algn="just"/>
            <a:r>
              <a:rPr lang="en-CA" dirty="0" smtClean="0">
                <a:solidFill>
                  <a:srgbClr val="FF0000"/>
                </a:solidFill>
              </a:rPr>
              <a:t>We define new expected metrics!</a:t>
            </a:r>
            <a:endParaRPr lang="en-CA" dirty="0">
              <a:solidFill>
                <a:srgbClr val="FF0000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50735-80AD-45BE-81E8-F8C3CBF19D9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052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RKuiUgl7CnSmtZKvFsXpY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qSD4zCK3MRtF66m6FCxyo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DRdHdI91cryoybhGBr6pc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mOrs74L9EvPCCGnPFg6nX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r080gPRCOCTqupfLB4g2M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3zWzAjMMQjPgVnrk6OVh2H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IcbXzUE16UEnrcqFv5QXj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3az2OruglKKlmdnpmcRbhJ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gZ08G9pcbJTE2CVLtaLL9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83p50jYImcaQBKioq69DGH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mOrs74L9EvPCCGnPFg6nX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r080gPRCOCTqupfLB4g2M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iTKiXYbRFrneplXvupbPj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3zWzAjMMQjPgVnrk6OVh2H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IcbXzUE16UEnrcqFv5QXj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3az2OruglKKlmdnpmcRbhJ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gZ08G9pcbJTE2CVLtaLL9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zWDXMpbCrfZHYY44tQBfhP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jw3B3rDk8qtMLv1PdJ3FI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BzBVRwBja0M4gmurGyBD8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8r47f5EqWOfMHKfSCoKA4u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w9MIJ9JzT04nvdbNiNBQU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1cBaeZ1b7VxpwMW0ivMY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UpxS3kA9olPzzJkhEMSVb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Ea7cyoM7oqM37A7yUJxHT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B6jArkcUDUAqh0Qszswouv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fZCQgT6sM6YKN83u7O3tC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YHj0eIYTxqTzJIKkFuVoE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tmTTiGp7WgxNJ1VwfEotTz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B6jArkcUDUAqh0Qszswouv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fZCQgT6sM6YKN83u7O3tC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YHj0eIYTxqTzJIKkFuVo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tmTTiGp7WgxNJ1VwfEotTz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B6jArkcUDUAqh0Qszswouv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1hSG18a77mzyLZkK5UQgw3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fZCQgT6sM6YKN83u7O3tC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YHj0eIYTxqTzJIKkFuVoE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tmTTiGp7WgxNJ1VwfEotTz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B6jArkcUDUAqh0Qszswouv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fZCQgT6sM6YKN83u7O3tC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YHj0eIYTxqTzJIKkFuVoE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tmTTiGp7WgxNJ1VwfEotTz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B6jArkcUDUAqh0Qszswouv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fZCQgT6sM6YKN83u7O3tC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YHj0eIYTxqTzJIKkFuVo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2oQLdadKoXokS8Fb2cq1hZ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tmTTiGp7WgxNJ1VwfEotTz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pGKKuuN6SGxGbhMGtVmUuy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GsjPDL022nY7Ku0qyJECX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q6c5TSEPvM27PWsaGawVI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UTblMgq6T1EQoENrGZnP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cm0itPddqGrKcjTx5npoS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sYyNmftwyTwIGOltNBTGB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pDsux9UZqKjbU1KFsYJT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gYsUukd6Qd6RfShtqjrqH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etC5bBANvcpuzUlSIjCzt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83p50jYImcaQBKioq69DGH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q6c5TSEPvM27PWsaGawVI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UTblMgq6T1EQoENrGZnP9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cm0itPddqGrKcjTx5npoS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sYyNmftwyTwIGOltNBTGB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pDsux9UZqKjbU1KFsYJT8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etC5bBANvcpuzUlSIjCzt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ouUkJ79UWHPRpYRsXioCf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MpsPjzgphz3s58aRSsEAf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jLN72YqbeMvhtwPZL1Twx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EHum0gmjaRwgIuRTOzEx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OXTJh6qVYES4LKlWyZ3Xo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WOpFZYE4WHhnTxthYfTfS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oEJ7yR0EtsSB04jB6shTI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MoRNth1N48k4qLWSpN4h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uiwoXm8qYZ9dRlfLoJDFo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hVEyFe2tPqWXTzg4jEFDa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VcTACEokEyqK0AKpHUou9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hUsGukpY0LyWZsE4Bn4uM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x8yFjUXKfGadUZ8Wa4VFx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gBKSec1DXxSYFH7nhfFEY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b4AhKCi0pFVUmj7O0u1gw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LMyFVFd0y7PSWt42alreh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iZCPOm4qEh9jiOJ4GDNo6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4umDJYkFOhBguy36QRW7s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Dbgj6EOrSotV7saD66Yt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I2ka0zMWsYlwMJstEe10P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R0DWEGeQ1t4RV8V8541vp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8olIHarSXs1Zakx4V5ICX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rVOkxw8WYkjsSeAVZ3o8w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PVXBB09VNMrgWqUmCVJ0u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mXoKDrypxaKDvbmaJe9AO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FIritZ6EdPlP5SmVU8N2x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0Cia1Crtov88gf9iw9P8y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U6k10H0Bdr98HP0iYucKr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HXC6MBBDdoYpHbQ0BKtMi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Y7yjiebkWOa5pmpTUo0zd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ai8PsXSsgEw1YuysjnsTs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9eCMtBIP4LJteXgbtLdrtx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ynoUks5D7ki13v3ZmaDcS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yKxigQBerZBI4o5GnmZ8C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8WWcGpMRgPlDKPDn2be1SS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e1cV07wquouozTTvy9FUj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pkrEUFNgcKbpOB5AqPnb9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5kyrjkbK6JgDxReKSbtz8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yqPMXAOcuH98f66sms4rD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9b3dlFXcHA7cL8CwnAWUf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uoC8EpO1uGe6hEIJe8eiZ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02lYQQ4uvJczGFBd1yoG5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YEQYOElOFXzVoAMGyYW0b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UHX3817GUitz4G7S2q8G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0Lg0qkZpK5fsK90KvkGY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sPw6zGVvSurEHcM7AMGuy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e1cV07wquouozTTvy9FUj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jBVXRhUN05cJjrukLjued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06sOYoKThyI3vUbBOEA4u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rXSkCf1n0kayAOv3jw26N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1fWA9avPD8gEEuWDLuSUy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TWjm5Lk41ozNWDo16QRaG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1hWa17FKxdS5DmZgM5Kuz7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5RxifKo22oHREnb3EEkta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HjhoKjL7F7UpQjtOq09bP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VukTB15PfDHp9e1QZ4gUI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WfwSzPejkZQ0oM4RIJ2P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XyWAGfFyugXGgOWWoC7rn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Ir9fNA14UVZky5mIrfBVi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z8PeL7mwSSIEx5Ik2Dif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13eZu0iMdWYZS1qyOTIn2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BTxhZ7dYC3DD7MZMCle6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GxdHUuOoxGSUslrd1azfj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leTEy2gm9VrPd03hdJ9ev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LcjElpk3xpsKbZOgVM7ax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tC8raJXQ55potHkUHR16o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2msO4tXNn6kpOIHwTeB5Hj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kMv6V14g9qyrfFC5f02HZ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sQdAA31WS6on4DYqqgLWT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4YEYDoNCp0HI071ym1MjPb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fhrQh9l5FBmgNQ8iChDJq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JfyAxTYfo9TZpGbywt4U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DRdHdI91cryoybhGBr6pc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83p50jYImcaQBKioq69DGH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2msO4tXNn6kpOIHwTeB5Hj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kMv6V14g9qyrfFC5f02HZ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4YEYDoNCp0HI071ym1MjPb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fhrQh9l5FBmgNQ8iChDJq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JfyAxTYfo9TZpGbywt4U1"/>
</p:tagLst>
</file>

<file path=ppt/theme/theme1.xml><?xml version="1.0" encoding="utf-8"?>
<a:theme xmlns:a="http://schemas.openxmlformats.org/drawingml/2006/main" name="Pris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29598</TotalTime>
  <Words>1802</Words>
  <Application>Microsoft Macintosh PowerPoint</Application>
  <PresentationFormat>Présentation à l'écran (16:9)</PresentationFormat>
  <Paragraphs>254</Paragraphs>
  <Slides>30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1" baseType="lpstr">
      <vt:lpstr>Prism</vt:lpstr>
      <vt:lpstr>An Information Retrieval Perspective of Filter Selection for Adaptive User Interfaces</vt:lpstr>
      <vt:lpstr>Agenda</vt:lpstr>
      <vt:lpstr>Introduction</vt:lpstr>
      <vt:lpstr>Introduction</vt:lpstr>
      <vt:lpstr>Why AUIs?</vt:lpstr>
      <vt:lpstr>Example: Information-Filtering</vt:lpstr>
      <vt:lpstr>Problem</vt:lpstr>
      <vt:lpstr>Filter Optimization </vt:lpstr>
      <vt:lpstr>Optimized metrics for filter evaluation 1/2</vt:lpstr>
      <vt:lpstr>Optimized metrics for filter evaluation 2/2</vt:lpstr>
      <vt:lpstr>Optimization algorithms</vt:lpstr>
      <vt:lpstr>Dichotomy algorithm: Time filter</vt:lpstr>
      <vt:lpstr>Dichotomy algorithm: Time filter</vt:lpstr>
      <vt:lpstr>Dichotomy algorithm: Location filter</vt:lpstr>
      <vt:lpstr>Greedy algorithm: Keyword filter</vt:lpstr>
      <vt:lpstr>How to build a multi-filter query?</vt:lpstr>
      <vt:lpstr>Multiple Filter Selection Wrapper</vt:lpstr>
      <vt:lpstr>Evaluation</vt:lpstr>
      <vt:lpstr>Experimental setup</vt:lpstr>
      <vt:lpstr>Performance analysis: F1-Score vs. #data</vt:lpstr>
      <vt:lpstr>Performance analysis: F1-Score vs. λ</vt:lpstr>
      <vt:lpstr>Performance analysis: F1-Score vs. rate of positive data</vt:lpstr>
      <vt:lpstr>Computational time complexity analysis: Time vs. #data</vt:lpstr>
      <vt:lpstr>Computational time complexity analysis: Time vs. λ</vt:lpstr>
      <vt:lpstr>Computational time complexity analysis: Time vs. rate of positive data</vt:lpstr>
      <vt:lpstr>Conclusion and Future work</vt:lpstr>
      <vt:lpstr>Conclusion</vt:lpstr>
      <vt:lpstr>Future work</vt:lpstr>
      <vt:lpstr>Demo</vt:lpstr>
      <vt:lpstr>&lt;?&gt;Questions&lt;/?&gt;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Bringing Non-Functional Aspects and Preferences to Process Model-based Semantic Matchmaking</dc:title>
  <dc:creator>Fernando</dc:creator>
  <cp:lastModifiedBy>Mohamed Reda Bouadjenek</cp:lastModifiedBy>
  <cp:revision>1920</cp:revision>
  <cp:lastPrinted>2011-10-13T15:31:19Z</cp:lastPrinted>
  <dcterms:created xsi:type="dcterms:W3CDTF">2011-10-17T22:33:22Z</dcterms:created>
  <dcterms:modified xsi:type="dcterms:W3CDTF">2018-02-21T22:10:50Z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Tracking">
    <vt:lpwstr>true</vt:lpwstr>
  </property>
  <property fmtid="{D5CDD505-2E9C-101B-9397-08002B2CF9AE}" pid="3" name="Google.Documents.DocumentId">
    <vt:lpwstr>1Uu_eagn4SQydJX-yR0Kgp-4TPr_i3Zbqp885DnT8YP8</vt:lpwstr>
  </property>
  <property fmtid="{D5CDD505-2E9C-101B-9397-08002B2CF9AE}" pid="4" name="Google.Documents.RevisionId">
    <vt:lpwstr>15388758423122879198</vt:lpwstr>
  </property>
  <property fmtid="{D5CDD505-2E9C-101B-9397-08002B2CF9AE}" pid="5" name="Google.Documents.PreviousRevisionId">
    <vt:lpwstr>10438903908192214725</vt:lpwstr>
  </property>
  <property fmtid="{D5CDD505-2E9C-101B-9397-08002B2CF9AE}" pid="6" name="Google.Documents.PluginVersion">
    <vt:lpwstr>2.0.2424.7283</vt:lpwstr>
  </property>
  <property fmtid="{D5CDD505-2E9C-101B-9397-08002B2CF9AE}" pid="7" name="Google.Documents.MergeIncapabilityFlags">
    <vt:i4>0</vt:i4>
  </property>
</Properties>
</file>

<file path=docProps/thumbnail.jpeg>
</file>